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83" r:id="rId3"/>
    <p:sldId id="287" r:id="rId4"/>
    <p:sldId id="257" r:id="rId5"/>
    <p:sldId id="258" r:id="rId6"/>
    <p:sldId id="259" r:id="rId7"/>
    <p:sldId id="260" r:id="rId8"/>
    <p:sldId id="262" r:id="rId9"/>
    <p:sldId id="263" r:id="rId10"/>
    <p:sldId id="265" r:id="rId11"/>
    <p:sldId id="266" r:id="rId12"/>
    <p:sldId id="270" r:id="rId13"/>
    <p:sldId id="268" r:id="rId14"/>
    <p:sldId id="284" r:id="rId15"/>
    <p:sldId id="267" r:id="rId16"/>
    <p:sldId id="271"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269" r:id="rId34"/>
    <p:sldId id="272" r:id="rId35"/>
    <p:sldId id="274" r:id="rId36"/>
    <p:sldId id="275" r:id="rId37"/>
    <p:sldId id="285" r:id="rId38"/>
    <p:sldId id="273" r:id="rId39"/>
    <p:sldId id="276" r:id="rId40"/>
    <p:sldId id="278" r:id="rId41"/>
    <p:sldId id="280" r:id="rId42"/>
    <p:sldId id="279" r:id="rId43"/>
    <p:sldId id="286" r:id="rId44"/>
    <p:sldId id="297" r:id="rId45"/>
    <p:sldId id="298" r:id="rId46"/>
    <p:sldId id="288" r:id="rId4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0" d="100"/>
          <a:sy n="70"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0D3D66-329F-4F0E-83ED-DDC49DB60026}" type="doc">
      <dgm:prSet loTypeId="urn:microsoft.com/office/officeart/2005/8/layout/cycle4" loCatId="cycle" qsTypeId="urn:microsoft.com/office/officeart/2005/8/quickstyle/simple2" qsCatId="simple" csTypeId="urn:microsoft.com/office/officeart/2005/8/colors/accent1_2" csCatId="accent1" phldr="1"/>
      <dgm:spPr/>
      <dgm:t>
        <a:bodyPr/>
        <a:lstStyle/>
        <a:p>
          <a:endParaRPr lang="es-MX"/>
        </a:p>
      </dgm:t>
    </dgm:pt>
    <dgm:pt modelId="{9F9645DB-61B1-4DD2-8FD6-C4C9E9957EF7}">
      <dgm:prSet phldrT="[Texto]"/>
      <dgm:spPr>
        <a:solidFill>
          <a:srgbClr val="00B0F0"/>
        </a:solidFill>
      </dgm:spPr>
      <dgm:t>
        <a:bodyPr/>
        <a:lstStyle/>
        <a:p>
          <a:r>
            <a:rPr lang="es-MX" dirty="0"/>
            <a:t>1</a:t>
          </a:r>
        </a:p>
      </dgm:t>
    </dgm:pt>
    <dgm:pt modelId="{18DDD6C3-0E7B-4F01-BF40-74570ED1D2A4}" type="parTrans" cxnId="{CDFBD531-41A2-4FA3-BB10-B8814BDBC5D5}">
      <dgm:prSet/>
      <dgm:spPr/>
      <dgm:t>
        <a:bodyPr/>
        <a:lstStyle/>
        <a:p>
          <a:endParaRPr lang="es-MX"/>
        </a:p>
      </dgm:t>
    </dgm:pt>
    <dgm:pt modelId="{D3E37146-5BEC-497C-BF0A-DBB6AD031AD7}" type="sibTrans" cxnId="{CDFBD531-41A2-4FA3-BB10-B8814BDBC5D5}">
      <dgm:prSet/>
      <dgm:spPr/>
      <dgm:t>
        <a:bodyPr/>
        <a:lstStyle/>
        <a:p>
          <a:endParaRPr lang="es-MX"/>
        </a:p>
      </dgm:t>
    </dgm:pt>
    <dgm:pt modelId="{9132E2E2-064A-4D49-9639-0DD446A70420}">
      <dgm:prSet phldrT="[Texto]" custT="1"/>
      <dgm:spPr/>
      <dgm:t>
        <a:bodyPr/>
        <a:lstStyle/>
        <a:p>
          <a:r>
            <a:rPr lang="es-MX" sz="1200" b="1" dirty="0">
              <a:solidFill>
                <a:srgbClr val="002060"/>
              </a:solidFill>
            </a:rPr>
            <a:t>Esquema de Contraloría Social</a:t>
          </a:r>
        </a:p>
      </dgm:t>
    </dgm:pt>
    <dgm:pt modelId="{43B0D8E0-4FE2-4733-865A-DA2673052EE7}" type="parTrans" cxnId="{C6667A9D-7BAA-4067-85B2-2EEF6A21DD25}">
      <dgm:prSet/>
      <dgm:spPr/>
      <dgm:t>
        <a:bodyPr/>
        <a:lstStyle/>
        <a:p>
          <a:endParaRPr lang="es-MX"/>
        </a:p>
      </dgm:t>
    </dgm:pt>
    <dgm:pt modelId="{B523A1FC-0AA0-4E08-B173-637FC8550149}" type="sibTrans" cxnId="{C6667A9D-7BAA-4067-85B2-2EEF6A21DD25}">
      <dgm:prSet/>
      <dgm:spPr/>
      <dgm:t>
        <a:bodyPr/>
        <a:lstStyle/>
        <a:p>
          <a:endParaRPr lang="es-MX"/>
        </a:p>
      </dgm:t>
    </dgm:pt>
    <dgm:pt modelId="{DA69C114-4CB9-4492-8A40-3C40A6E3B46F}">
      <dgm:prSet phldrT="[Texto]"/>
      <dgm:spPr>
        <a:solidFill>
          <a:schemeClr val="tx2">
            <a:lumMod val="20000"/>
            <a:lumOff val="80000"/>
          </a:schemeClr>
        </a:solidFill>
      </dgm:spPr>
      <dgm:t>
        <a:bodyPr/>
        <a:lstStyle/>
        <a:p>
          <a:r>
            <a:rPr lang="es-MX" dirty="0"/>
            <a:t>2</a:t>
          </a:r>
        </a:p>
      </dgm:t>
    </dgm:pt>
    <dgm:pt modelId="{3B87BA98-3098-4077-9910-011102CA0DA8}" type="parTrans" cxnId="{9A4150A7-D02F-4CB9-BE1A-60A7C4EBE412}">
      <dgm:prSet/>
      <dgm:spPr/>
      <dgm:t>
        <a:bodyPr/>
        <a:lstStyle/>
        <a:p>
          <a:endParaRPr lang="es-MX"/>
        </a:p>
      </dgm:t>
    </dgm:pt>
    <dgm:pt modelId="{AD430452-3338-4BB0-B1E6-68E0C398D384}" type="sibTrans" cxnId="{9A4150A7-D02F-4CB9-BE1A-60A7C4EBE412}">
      <dgm:prSet/>
      <dgm:spPr/>
      <dgm:t>
        <a:bodyPr/>
        <a:lstStyle/>
        <a:p>
          <a:endParaRPr lang="es-MX"/>
        </a:p>
      </dgm:t>
    </dgm:pt>
    <dgm:pt modelId="{1ED1235F-FE14-4177-9EFF-B6484CF62B88}">
      <dgm:prSet phldrT="[Texto]" custT="1"/>
      <dgm:spPr/>
      <dgm:t>
        <a:bodyPr/>
        <a:lstStyle/>
        <a:p>
          <a:r>
            <a:rPr lang="es-MX" sz="1400" b="1" dirty="0">
              <a:solidFill>
                <a:srgbClr val="002060"/>
              </a:solidFill>
            </a:rPr>
            <a:t>Actividades de Difusión</a:t>
          </a:r>
        </a:p>
      </dgm:t>
    </dgm:pt>
    <dgm:pt modelId="{F17BC003-5EB7-4333-A4DB-0A9F5C44B46C}" type="parTrans" cxnId="{D9A00419-693A-4112-A3B2-F2C843927D9B}">
      <dgm:prSet/>
      <dgm:spPr/>
      <dgm:t>
        <a:bodyPr/>
        <a:lstStyle/>
        <a:p>
          <a:endParaRPr lang="es-MX"/>
        </a:p>
      </dgm:t>
    </dgm:pt>
    <dgm:pt modelId="{020F6099-51B7-40D0-8F28-3F602508FE92}" type="sibTrans" cxnId="{D9A00419-693A-4112-A3B2-F2C843927D9B}">
      <dgm:prSet/>
      <dgm:spPr/>
      <dgm:t>
        <a:bodyPr/>
        <a:lstStyle/>
        <a:p>
          <a:endParaRPr lang="es-MX"/>
        </a:p>
      </dgm:t>
    </dgm:pt>
    <dgm:pt modelId="{63D12B65-9315-4089-AE66-46950112EC8E}">
      <dgm:prSet phldrT="[Texto]"/>
      <dgm:spPr>
        <a:solidFill>
          <a:srgbClr val="00B0F0"/>
        </a:solidFill>
      </dgm:spPr>
      <dgm:t>
        <a:bodyPr/>
        <a:lstStyle/>
        <a:p>
          <a:r>
            <a:rPr lang="es-MX" dirty="0"/>
            <a:t>4</a:t>
          </a:r>
        </a:p>
      </dgm:t>
    </dgm:pt>
    <dgm:pt modelId="{616EFB60-D053-47A7-8A43-EBD703A25410}" type="parTrans" cxnId="{9B34D317-1AB8-4C92-91FB-4B252DB60115}">
      <dgm:prSet/>
      <dgm:spPr/>
      <dgm:t>
        <a:bodyPr/>
        <a:lstStyle/>
        <a:p>
          <a:endParaRPr lang="es-MX"/>
        </a:p>
      </dgm:t>
    </dgm:pt>
    <dgm:pt modelId="{5F2A2C40-B9A7-4575-9CE3-EF5914D81C5D}" type="sibTrans" cxnId="{9B34D317-1AB8-4C92-91FB-4B252DB60115}">
      <dgm:prSet/>
      <dgm:spPr/>
      <dgm:t>
        <a:bodyPr/>
        <a:lstStyle/>
        <a:p>
          <a:endParaRPr lang="es-MX"/>
        </a:p>
      </dgm:t>
    </dgm:pt>
    <dgm:pt modelId="{F3487E1E-2CAA-4BCD-86C7-F2360C6BC5F5}">
      <dgm:prSet phldrT="[Texto]" custT="1"/>
      <dgm:spPr/>
      <dgm:t>
        <a:bodyPr/>
        <a:lstStyle/>
        <a:p>
          <a:r>
            <a:rPr lang="es-MX" sz="1050" b="1" dirty="0">
              <a:solidFill>
                <a:srgbClr val="002060"/>
              </a:solidFill>
            </a:rPr>
            <a:t>Programa Anual de Trabajo de Contraloría Social (PATCS)</a:t>
          </a:r>
        </a:p>
      </dgm:t>
    </dgm:pt>
    <dgm:pt modelId="{ED65FB0F-4A0E-420E-8997-F99D33403109}" type="parTrans" cxnId="{A5ECBB6D-0000-4312-A28B-7DA484265D85}">
      <dgm:prSet/>
      <dgm:spPr/>
      <dgm:t>
        <a:bodyPr/>
        <a:lstStyle/>
        <a:p>
          <a:endParaRPr lang="es-MX"/>
        </a:p>
      </dgm:t>
    </dgm:pt>
    <dgm:pt modelId="{C76A2CEC-621E-4A2D-B0C5-9A0E85855D25}" type="sibTrans" cxnId="{A5ECBB6D-0000-4312-A28B-7DA484265D85}">
      <dgm:prSet/>
      <dgm:spPr/>
      <dgm:t>
        <a:bodyPr/>
        <a:lstStyle/>
        <a:p>
          <a:endParaRPr lang="es-MX"/>
        </a:p>
      </dgm:t>
    </dgm:pt>
    <dgm:pt modelId="{7E62E108-0E49-4B24-B2BB-5B5B73ACD2F6}">
      <dgm:prSet phldrT="[Texto]"/>
      <dgm:spPr>
        <a:solidFill>
          <a:schemeClr val="tx2">
            <a:lumMod val="20000"/>
            <a:lumOff val="80000"/>
          </a:schemeClr>
        </a:solidFill>
      </dgm:spPr>
      <dgm:t>
        <a:bodyPr/>
        <a:lstStyle/>
        <a:p>
          <a:r>
            <a:rPr lang="es-MX" dirty="0"/>
            <a:t>3</a:t>
          </a:r>
        </a:p>
      </dgm:t>
    </dgm:pt>
    <dgm:pt modelId="{927E802E-4F5C-4034-8B37-4A53C0C5482F}" type="parTrans" cxnId="{2C08F84B-3540-4328-9EAF-B9B4B8D8B573}">
      <dgm:prSet/>
      <dgm:spPr/>
      <dgm:t>
        <a:bodyPr/>
        <a:lstStyle/>
        <a:p>
          <a:endParaRPr lang="es-MX"/>
        </a:p>
      </dgm:t>
    </dgm:pt>
    <dgm:pt modelId="{4649F5C6-15FB-4044-B8D8-56F3361E38F1}" type="sibTrans" cxnId="{2C08F84B-3540-4328-9EAF-B9B4B8D8B573}">
      <dgm:prSet/>
      <dgm:spPr/>
      <dgm:t>
        <a:bodyPr/>
        <a:lstStyle/>
        <a:p>
          <a:endParaRPr lang="es-MX"/>
        </a:p>
      </dgm:t>
    </dgm:pt>
    <dgm:pt modelId="{B4577008-07AD-4CC0-A656-225C1EB6336F}">
      <dgm:prSet phldrT="[Texto]" custT="1"/>
      <dgm:spPr/>
      <dgm:t>
        <a:bodyPr/>
        <a:lstStyle/>
        <a:p>
          <a:pPr algn="just"/>
          <a:r>
            <a:rPr lang="es-MX" sz="1100" b="1" dirty="0">
              <a:solidFill>
                <a:srgbClr val="002060"/>
              </a:solidFill>
            </a:rPr>
            <a:t>Guía Operativa de la Contraloría Social</a:t>
          </a:r>
        </a:p>
      </dgm:t>
    </dgm:pt>
    <dgm:pt modelId="{BB22582D-19F8-4BF2-BACA-B6C44855D8FF}" type="parTrans" cxnId="{33763E4A-F391-405D-941D-497A34BBFB34}">
      <dgm:prSet/>
      <dgm:spPr/>
      <dgm:t>
        <a:bodyPr/>
        <a:lstStyle/>
        <a:p>
          <a:endParaRPr lang="es-MX"/>
        </a:p>
      </dgm:t>
    </dgm:pt>
    <dgm:pt modelId="{A77EC2B3-94D0-46AA-A564-0AFED979C1F9}" type="sibTrans" cxnId="{33763E4A-F391-405D-941D-497A34BBFB34}">
      <dgm:prSet/>
      <dgm:spPr/>
      <dgm:t>
        <a:bodyPr/>
        <a:lstStyle/>
        <a:p>
          <a:endParaRPr lang="es-MX"/>
        </a:p>
      </dgm:t>
    </dgm:pt>
    <dgm:pt modelId="{A1109F53-2286-481E-A06B-9539BFBAD149}" type="pres">
      <dgm:prSet presAssocID="{2C0D3D66-329F-4F0E-83ED-DDC49DB60026}" presName="cycleMatrixDiagram" presStyleCnt="0">
        <dgm:presLayoutVars>
          <dgm:chMax val="1"/>
          <dgm:dir/>
          <dgm:animLvl val="lvl"/>
          <dgm:resizeHandles val="exact"/>
        </dgm:presLayoutVars>
      </dgm:prSet>
      <dgm:spPr/>
      <dgm:t>
        <a:bodyPr/>
        <a:lstStyle/>
        <a:p>
          <a:endParaRPr lang="es-ES"/>
        </a:p>
      </dgm:t>
    </dgm:pt>
    <dgm:pt modelId="{A2B995F1-A0A4-49E1-A24B-D2C4B4D0CEFF}" type="pres">
      <dgm:prSet presAssocID="{2C0D3D66-329F-4F0E-83ED-DDC49DB60026}" presName="children" presStyleCnt="0"/>
      <dgm:spPr/>
    </dgm:pt>
    <dgm:pt modelId="{F035479C-3894-4FED-BE2B-CB19F56ABE79}" type="pres">
      <dgm:prSet presAssocID="{2C0D3D66-329F-4F0E-83ED-DDC49DB60026}" presName="child1group" presStyleCnt="0"/>
      <dgm:spPr/>
    </dgm:pt>
    <dgm:pt modelId="{64BEEE77-0833-4752-9C34-6E74C50B4AE4}" type="pres">
      <dgm:prSet presAssocID="{2C0D3D66-329F-4F0E-83ED-DDC49DB60026}" presName="child1" presStyleLbl="bgAcc1" presStyleIdx="0" presStyleCnt="4" custScaleX="88117" custLinFactNeighborX="-4800" custLinFactNeighborY="1235"/>
      <dgm:spPr/>
      <dgm:t>
        <a:bodyPr/>
        <a:lstStyle/>
        <a:p>
          <a:endParaRPr lang="es-ES"/>
        </a:p>
      </dgm:t>
    </dgm:pt>
    <dgm:pt modelId="{60AB1BA9-8419-46DA-9969-C567E220B5A7}" type="pres">
      <dgm:prSet presAssocID="{2C0D3D66-329F-4F0E-83ED-DDC49DB60026}" presName="child1Text" presStyleLbl="bgAcc1" presStyleIdx="0" presStyleCnt="4">
        <dgm:presLayoutVars>
          <dgm:bulletEnabled val="1"/>
        </dgm:presLayoutVars>
      </dgm:prSet>
      <dgm:spPr/>
      <dgm:t>
        <a:bodyPr/>
        <a:lstStyle/>
        <a:p>
          <a:endParaRPr lang="es-ES"/>
        </a:p>
      </dgm:t>
    </dgm:pt>
    <dgm:pt modelId="{7B76EB3F-F5BF-4CD0-9809-1704181AC80A}" type="pres">
      <dgm:prSet presAssocID="{2C0D3D66-329F-4F0E-83ED-DDC49DB60026}" presName="child2group" presStyleCnt="0"/>
      <dgm:spPr/>
    </dgm:pt>
    <dgm:pt modelId="{E0E855A9-8633-4C61-A8FA-CB42CCE35507}" type="pres">
      <dgm:prSet presAssocID="{2C0D3D66-329F-4F0E-83ED-DDC49DB60026}" presName="child2" presStyleLbl="bgAcc1" presStyleIdx="1" presStyleCnt="4"/>
      <dgm:spPr/>
      <dgm:t>
        <a:bodyPr/>
        <a:lstStyle/>
        <a:p>
          <a:endParaRPr lang="es-ES"/>
        </a:p>
      </dgm:t>
    </dgm:pt>
    <dgm:pt modelId="{33325A78-410C-46D4-B6B5-F3923A791F7C}" type="pres">
      <dgm:prSet presAssocID="{2C0D3D66-329F-4F0E-83ED-DDC49DB60026}" presName="child2Text" presStyleLbl="bgAcc1" presStyleIdx="1" presStyleCnt="4">
        <dgm:presLayoutVars>
          <dgm:bulletEnabled val="1"/>
        </dgm:presLayoutVars>
      </dgm:prSet>
      <dgm:spPr/>
      <dgm:t>
        <a:bodyPr/>
        <a:lstStyle/>
        <a:p>
          <a:endParaRPr lang="es-ES"/>
        </a:p>
      </dgm:t>
    </dgm:pt>
    <dgm:pt modelId="{7386FB60-096D-4062-AC60-D0D72A6957E5}" type="pres">
      <dgm:prSet presAssocID="{2C0D3D66-329F-4F0E-83ED-DDC49DB60026}" presName="child3group" presStyleCnt="0"/>
      <dgm:spPr/>
    </dgm:pt>
    <dgm:pt modelId="{0506121F-9278-4287-AE95-7EE53A06CB93}" type="pres">
      <dgm:prSet presAssocID="{2C0D3D66-329F-4F0E-83ED-DDC49DB60026}" presName="child3" presStyleLbl="bgAcc1" presStyleIdx="2" presStyleCnt="4" custScaleX="90993" custScaleY="130579" custLinFactNeighborX="13090"/>
      <dgm:spPr/>
      <dgm:t>
        <a:bodyPr/>
        <a:lstStyle/>
        <a:p>
          <a:endParaRPr lang="es-ES"/>
        </a:p>
      </dgm:t>
    </dgm:pt>
    <dgm:pt modelId="{6FB367D6-B938-44BE-AD24-37D61DF47547}" type="pres">
      <dgm:prSet presAssocID="{2C0D3D66-329F-4F0E-83ED-DDC49DB60026}" presName="child3Text" presStyleLbl="bgAcc1" presStyleIdx="2" presStyleCnt="4">
        <dgm:presLayoutVars>
          <dgm:bulletEnabled val="1"/>
        </dgm:presLayoutVars>
      </dgm:prSet>
      <dgm:spPr/>
      <dgm:t>
        <a:bodyPr/>
        <a:lstStyle/>
        <a:p>
          <a:endParaRPr lang="es-ES"/>
        </a:p>
      </dgm:t>
    </dgm:pt>
    <dgm:pt modelId="{BF25E087-EF00-41D4-BF12-8F125D106720}" type="pres">
      <dgm:prSet presAssocID="{2C0D3D66-329F-4F0E-83ED-DDC49DB60026}" presName="child4group" presStyleCnt="0"/>
      <dgm:spPr/>
    </dgm:pt>
    <dgm:pt modelId="{38E331C8-974A-4D26-B23B-65680FB02EE2}" type="pres">
      <dgm:prSet presAssocID="{2C0D3D66-329F-4F0E-83ED-DDC49DB60026}" presName="child4" presStyleLbl="bgAcc1" presStyleIdx="3" presStyleCnt="4" custScaleX="90663" custScaleY="109905" custLinFactNeighborX="-9673"/>
      <dgm:spPr/>
      <dgm:t>
        <a:bodyPr/>
        <a:lstStyle/>
        <a:p>
          <a:endParaRPr lang="es-ES"/>
        </a:p>
      </dgm:t>
    </dgm:pt>
    <dgm:pt modelId="{7A5579DE-2263-445A-9451-DFF0CACD5272}" type="pres">
      <dgm:prSet presAssocID="{2C0D3D66-329F-4F0E-83ED-DDC49DB60026}" presName="child4Text" presStyleLbl="bgAcc1" presStyleIdx="3" presStyleCnt="4">
        <dgm:presLayoutVars>
          <dgm:bulletEnabled val="1"/>
        </dgm:presLayoutVars>
      </dgm:prSet>
      <dgm:spPr/>
      <dgm:t>
        <a:bodyPr/>
        <a:lstStyle/>
        <a:p>
          <a:endParaRPr lang="es-ES"/>
        </a:p>
      </dgm:t>
    </dgm:pt>
    <dgm:pt modelId="{0C45DAE1-F2DA-4666-977D-6705EDF341F5}" type="pres">
      <dgm:prSet presAssocID="{2C0D3D66-329F-4F0E-83ED-DDC49DB60026}" presName="childPlaceholder" presStyleCnt="0"/>
      <dgm:spPr/>
    </dgm:pt>
    <dgm:pt modelId="{9BBAECB1-C3F8-4B33-89FD-60CF9BCD7702}" type="pres">
      <dgm:prSet presAssocID="{2C0D3D66-329F-4F0E-83ED-DDC49DB60026}" presName="circle" presStyleCnt="0"/>
      <dgm:spPr/>
    </dgm:pt>
    <dgm:pt modelId="{A6A44D70-6741-414A-BF64-E1C1A8407AF1}" type="pres">
      <dgm:prSet presAssocID="{2C0D3D66-329F-4F0E-83ED-DDC49DB60026}" presName="quadrant1" presStyleLbl="node1" presStyleIdx="0" presStyleCnt="4">
        <dgm:presLayoutVars>
          <dgm:chMax val="1"/>
          <dgm:bulletEnabled val="1"/>
        </dgm:presLayoutVars>
      </dgm:prSet>
      <dgm:spPr/>
      <dgm:t>
        <a:bodyPr/>
        <a:lstStyle/>
        <a:p>
          <a:endParaRPr lang="es-ES"/>
        </a:p>
      </dgm:t>
    </dgm:pt>
    <dgm:pt modelId="{0200B3BB-3E1F-45AB-A73A-A08EC1DADA20}" type="pres">
      <dgm:prSet presAssocID="{2C0D3D66-329F-4F0E-83ED-DDC49DB60026}" presName="quadrant2" presStyleLbl="node1" presStyleIdx="1" presStyleCnt="4">
        <dgm:presLayoutVars>
          <dgm:chMax val="1"/>
          <dgm:bulletEnabled val="1"/>
        </dgm:presLayoutVars>
      </dgm:prSet>
      <dgm:spPr/>
      <dgm:t>
        <a:bodyPr/>
        <a:lstStyle/>
        <a:p>
          <a:endParaRPr lang="es-ES"/>
        </a:p>
      </dgm:t>
    </dgm:pt>
    <dgm:pt modelId="{C1F62F5A-C8FF-4DCB-9922-2B6AF544FA06}" type="pres">
      <dgm:prSet presAssocID="{2C0D3D66-329F-4F0E-83ED-DDC49DB60026}" presName="quadrant3" presStyleLbl="node1" presStyleIdx="2" presStyleCnt="4">
        <dgm:presLayoutVars>
          <dgm:chMax val="1"/>
          <dgm:bulletEnabled val="1"/>
        </dgm:presLayoutVars>
      </dgm:prSet>
      <dgm:spPr/>
      <dgm:t>
        <a:bodyPr/>
        <a:lstStyle/>
        <a:p>
          <a:endParaRPr lang="es-ES"/>
        </a:p>
      </dgm:t>
    </dgm:pt>
    <dgm:pt modelId="{D01DE9A8-04A0-4247-AAD2-497968B83F5D}" type="pres">
      <dgm:prSet presAssocID="{2C0D3D66-329F-4F0E-83ED-DDC49DB60026}" presName="quadrant4" presStyleLbl="node1" presStyleIdx="3" presStyleCnt="4">
        <dgm:presLayoutVars>
          <dgm:chMax val="1"/>
          <dgm:bulletEnabled val="1"/>
        </dgm:presLayoutVars>
      </dgm:prSet>
      <dgm:spPr/>
      <dgm:t>
        <a:bodyPr/>
        <a:lstStyle/>
        <a:p>
          <a:endParaRPr lang="es-ES"/>
        </a:p>
      </dgm:t>
    </dgm:pt>
    <dgm:pt modelId="{7BF7C1AB-A921-4C9D-936C-63A189FF9C06}" type="pres">
      <dgm:prSet presAssocID="{2C0D3D66-329F-4F0E-83ED-DDC49DB60026}" presName="quadrantPlaceholder" presStyleCnt="0"/>
      <dgm:spPr/>
    </dgm:pt>
    <dgm:pt modelId="{4EC28AD3-9BA3-463B-9F9C-274C0FE16951}" type="pres">
      <dgm:prSet presAssocID="{2C0D3D66-329F-4F0E-83ED-DDC49DB60026}" presName="center1" presStyleLbl="fgShp" presStyleIdx="0" presStyleCnt="2"/>
      <dgm:spPr/>
    </dgm:pt>
    <dgm:pt modelId="{21E54445-4F9A-47EA-9B33-D016E6EDDF88}" type="pres">
      <dgm:prSet presAssocID="{2C0D3D66-329F-4F0E-83ED-DDC49DB60026}" presName="center2" presStyleLbl="fgShp" presStyleIdx="1" presStyleCnt="2"/>
      <dgm:spPr/>
    </dgm:pt>
  </dgm:ptLst>
  <dgm:cxnLst>
    <dgm:cxn modelId="{CDBDC20C-655C-4433-8CE6-4FD5B5E05D04}" type="presOf" srcId="{F3487E1E-2CAA-4BCD-86C7-F2360C6BC5F5}" destId="{6FB367D6-B938-44BE-AD24-37D61DF47547}" srcOrd="1" destOrd="0" presId="urn:microsoft.com/office/officeart/2005/8/layout/cycle4"/>
    <dgm:cxn modelId="{C6667A9D-7BAA-4067-85B2-2EEF6A21DD25}" srcId="{9F9645DB-61B1-4DD2-8FD6-C4C9E9957EF7}" destId="{9132E2E2-064A-4D49-9639-0DD446A70420}" srcOrd="0" destOrd="0" parTransId="{43B0D8E0-4FE2-4733-865A-DA2673052EE7}" sibTransId="{B523A1FC-0AA0-4E08-B173-637FC8550149}"/>
    <dgm:cxn modelId="{C556A7B1-B18C-401B-8C7C-2A4334CCC766}" type="presOf" srcId="{7E62E108-0E49-4B24-B2BB-5B5B73ACD2F6}" destId="{D01DE9A8-04A0-4247-AAD2-497968B83F5D}" srcOrd="0" destOrd="0" presId="urn:microsoft.com/office/officeart/2005/8/layout/cycle4"/>
    <dgm:cxn modelId="{2344F6C4-2657-4213-8B3C-41890E07AE24}" type="presOf" srcId="{9132E2E2-064A-4D49-9639-0DD446A70420}" destId="{60AB1BA9-8419-46DA-9969-C567E220B5A7}" srcOrd="1" destOrd="0" presId="urn:microsoft.com/office/officeart/2005/8/layout/cycle4"/>
    <dgm:cxn modelId="{33763E4A-F391-405D-941D-497A34BBFB34}" srcId="{7E62E108-0E49-4B24-B2BB-5B5B73ACD2F6}" destId="{B4577008-07AD-4CC0-A656-225C1EB6336F}" srcOrd="0" destOrd="0" parTransId="{BB22582D-19F8-4BF2-BACA-B6C44855D8FF}" sibTransId="{A77EC2B3-94D0-46AA-A564-0AFED979C1F9}"/>
    <dgm:cxn modelId="{3C2E0AE5-4F3E-411B-91CC-EE086D16D782}" type="presOf" srcId="{9F9645DB-61B1-4DD2-8FD6-C4C9E9957EF7}" destId="{A6A44D70-6741-414A-BF64-E1C1A8407AF1}" srcOrd="0" destOrd="0" presId="urn:microsoft.com/office/officeart/2005/8/layout/cycle4"/>
    <dgm:cxn modelId="{E25C0728-D834-45B3-8E60-10E8FF52A4C8}" type="presOf" srcId="{B4577008-07AD-4CC0-A656-225C1EB6336F}" destId="{38E331C8-974A-4D26-B23B-65680FB02EE2}" srcOrd="0" destOrd="0" presId="urn:microsoft.com/office/officeart/2005/8/layout/cycle4"/>
    <dgm:cxn modelId="{9A4150A7-D02F-4CB9-BE1A-60A7C4EBE412}" srcId="{2C0D3D66-329F-4F0E-83ED-DDC49DB60026}" destId="{DA69C114-4CB9-4492-8A40-3C40A6E3B46F}" srcOrd="1" destOrd="0" parTransId="{3B87BA98-3098-4077-9910-011102CA0DA8}" sibTransId="{AD430452-3338-4BB0-B1E6-68E0C398D384}"/>
    <dgm:cxn modelId="{2C08F84B-3540-4328-9EAF-B9B4B8D8B573}" srcId="{2C0D3D66-329F-4F0E-83ED-DDC49DB60026}" destId="{7E62E108-0E49-4B24-B2BB-5B5B73ACD2F6}" srcOrd="3" destOrd="0" parTransId="{927E802E-4F5C-4034-8B37-4A53C0C5482F}" sibTransId="{4649F5C6-15FB-4044-B8D8-56F3361E38F1}"/>
    <dgm:cxn modelId="{A5ECBB6D-0000-4312-A28B-7DA484265D85}" srcId="{63D12B65-9315-4089-AE66-46950112EC8E}" destId="{F3487E1E-2CAA-4BCD-86C7-F2360C6BC5F5}" srcOrd="0" destOrd="0" parTransId="{ED65FB0F-4A0E-420E-8997-F99D33403109}" sibTransId="{C76A2CEC-621E-4A2D-B0C5-9A0E85855D25}"/>
    <dgm:cxn modelId="{47B3DD98-E360-4F79-87DF-CBB23F7F6ED1}" type="presOf" srcId="{9132E2E2-064A-4D49-9639-0DD446A70420}" destId="{64BEEE77-0833-4752-9C34-6E74C50B4AE4}" srcOrd="0" destOrd="0" presId="urn:microsoft.com/office/officeart/2005/8/layout/cycle4"/>
    <dgm:cxn modelId="{87F12415-5611-4116-BDB1-2ACA45D51AF5}" type="presOf" srcId="{1ED1235F-FE14-4177-9EFF-B6484CF62B88}" destId="{33325A78-410C-46D4-B6B5-F3923A791F7C}" srcOrd="1" destOrd="0" presId="urn:microsoft.com/office/officeart/2005/8/layout/cycle4"/>
    <dgm:cxn modelId="{F53FB09B-99CF-4EFF-A867-C3F64B6F02A5}" type="presOf" srcId="{F3487E1E-2CAA-4BCD-86C7-F2360C6BC5F5}" destId="{0506121F-9278-4287-AE95-7EE53A06CB93}" srcOrd="0" destOrd="0" presId="urn:microsoft.com/office/officeart/2005/8/layout/cycle4"/>
    <dgm:cxn modelId="{9EF765D0-3183-4EE0-8F6A-F636A31CC7A3}" type="presOf" srcId="{DA69C114-4CB9-4492-8A40-3C40A6E3B46F}" destId="{0200B3BB-3E1F-45AB-A73A-A08EC1DADA20}" srcOrd="0" destOrd="0" presId="urn:microsoft.com/office/officeart/2005/8/layout/cycle4"/>
    <dgm:cxn modelId="{99AFC61A-EF9C-4008-B1AA-42FFC1DBF62B}" type="presOf" srcId="{2C0D3D66-329F-4F0E-83ED-DDC49DB60026}" destId="{A1109F53-2286-481E-A06B-9539BFBAD149}" srcOrd="0" destOrd="0" presId="urn:microsoft.com/office/officeart/2005/8/layout/cycle4"/>
    <dgm:cxn modelId="{98328D4A-2B70-4C4C-9589-8D3528B179D2}" type="presOf" srcId="{63D12B65-9315-4089-AE66-46950112EC8E}" destId="{C1F62F5A-C8FF-4DCB-9922-2B6AF544FA06}" srcOrd="0" destOrd="0" presId="urn:microsoft.com/office/officeart/2005/8/layout/cycle4"/>
    <dgm:cxn modelId="{CDFBD531-41A2-4FA3-BB10-B8814BDBC5D5}" srcId="{2C0D3D66-329F-4F0E-83ED-DDC49DB60026}" destId="{9F9645DB-61B1-4DD2-8FD6-C4C9E9957EF7}" srcOrd="0" destOrd="0" parTransId="{18DDD6C3-0E7B-4F01-BF40-74570ED1D2A4}" sibTransId="{D3E37146-5BEC-497C-BF0A-DBB6AD031AD7}"/>
    <dgm:cxn modelId="{D9A00419-693A-4112-A3B2-F2C843927D9B}" srcId="{DA69C114-4CB9-4492-8A40-3C40A6E3B46F}" destId="{1ED1235F-FE14-4177-9EFF-B6484CF62B88}" srcOrd="0" destOrd="0" parTransId="{F17BC003-5EB7-4333-A4DB-0A9F5C44B46C}" sibTransId="{020F6099-51B7-40D0-8F28-3F602508FE92}"/>
    <dgm:cxn modelId="{86FFEEF5-799C-45D1-BA7A-E636A86D2175}" type="presOf" srcId="{1ED1235F-FE14-4177-9EFF-B6484CF62B88}" destId="{E0E855A9-8633-4C61-A8FA-CB42CCE35507}" srcOrd="0" destOrd="0" presId="urn:microsoft.com/office/officeart/2005/8/layout/cycle4"/>
    <dgm:cxn modelId="{9B34D317-1AB8-4C92-91FB-4B252DB60115}" srcId="{2C0D3D66-329F-4F0E-83ED-DDC49DB60026}" destId="{63D12B65-9315-4089-AE66-46950112EC8E}" srcOrd="2" destOrd="0" parTransId="{616EFB60-D053-47A7-8A43-EBD703A25410}" sibTransId="{5F2A2C40-B9A7-4575-9CE3-EF5914D81C5D}"/>
    <dgm:cxn modelId="{B7FB5F5E-238B-4420-A5D5-2162522EF4BC}" type="presOf" srcId="{B4577008-07AD-4CC0-A656-225C1EB6336F}" destId="{7A5579DE-2263-445A-9451-DFF0CACD5272}" srcOrd="1" destOrd="0" presId="urn:microsoft.com/office/officeart/2005/8/layout/cycle4"/>
    <dgm:cxn modelId="{5D4F912E-ED7A-4913-A582-A4B94C5B3E60}" type="presParOf" srcId="{A1109F53-2286-481E-A06B-9539BFBAD149}" destId="{A2B995F1-A0A4-49E1-A24B-D2C4B4D0CEFF}" srcOrd="0" destOrd="0" presId="urn:microsoft.com/office/officeart/2005/8/layout/cycle4"/>
    <dgm:cxn modelId="{1AAFBC3A-1F53-47B6-B203-731B649B70FE}" type="presParOf" srcId="{A2B995F1-A0A4-49E1-A24B-D2C4B4D0CEFF}" destId="{F035479C-3894-4FED-BE2B-CB19F56ABE79}" srcOrd="0" destOrd="0" presId="urn:microsoft.com/office/officeart/2005/8/layout/cycle4"/>
    <dgm:cxn modelId="{D44AB80B-E8F5-4333-BEE0-260CCD5C965F}" type="presParOf" srcId="{F035479C-3894-4FED-BE2B-CB19F56ABE79}" destId="{64BEEE77-0833-4752-9C34-6E74C50B4AE4}" srcOrd="0" destOrd="0" presId="urn:microsoft.com/office/officeart/2005/8/layout/cycle4"/>
    <dgm:cxn modelId="{397E398F-E089-4639-916A-CA37F962E6D9}" type="presParOf" srcId="{F035479C-3894-4FED-BE2B-CB19F56ABE79}" destId="{60AB1BA9-8419-46DA-9969-C567E220B5A7}" srcOrd="1" destOrd="0" presId="urn:microsoft.com/office/officeart/2005/8/layout/cycle4"/>
    <dgm:cxn modelId="{1879483F-708B-4ED7-B133-5C56A49A9C09}" type="presParOf" srcId="{A2B995F1-A0A4-49E1-A24B-D2C4B4D0CEFF}" destId="{7B76EB3F-F5BF-4CD0-9809-1704181AC80A}" srcOrd="1" destOrd="0" presId="urn:microsoft.com/office/officeart/2005/8/layout/cycle4"/>
    <dgm:cxn modelId="{28FCE01E-155B-477F-88FA-EF0058AD9B9C}" type="presParOf" srcId="{7B76EB3F-F5BF-4CD0-9809-1704181AC80A}" destId="{E0E855A9-8633-4C61-A8FA-CB42CCE35507}" srcOrd="0" destOrd="0" presId="urn:microsoft.com/office/officeart/2005/8/layout/cycle4"/>
    <dgm:cxn modelId="{437A7F92-2D0C-48A3-99DA-1071B30A5157}" type="presParOf" srcId="{7B76EB3F-F5BF-4CD0-9809-1704181AC80A}" destId="{33325A78-410C-46D4-B6B5-F3923A791F7C}" srcOrd="1" destOrd="0" presId="urn:microsoft.com/office/officeart/2005/8/layout/cycle4"/>
    <dgm:cxn modelId="{20159555-589F-41A1-80B4-74404D39620D}" type="presParOf" srcId="{A2B995F1-A0A4-49E1-A24B-D2C4B4D0CEFF}" destId="{7386FB60-096D-4062-AC60-D0D72A6957E5}" srcOrd="2" destOrd="0" presId="urn:microsoft.com/office/officeart/2005/8/layout/cycle4"/>
    <dgm:cxn modelId="{FA203B1C-6593-4835-8B3C-9E2EDD220043}" type="presParOf" srcId="{7386FB60-096D-4062-AC60-D0D72A6957E5}" destId="{0506121F-9278-4287-AE95-7EE53A06CB93}" srcOrd="0" destOrd="0" presId="urn:microsoft.com/office/officeart/2005/8/layout/cycle4"/>
    <dgm:cxn modelId="{35FD8DBB-2533-440F-9F60-7B4865401A2F}" type="presParOf" srcId="{7386FB60-096D-4062-AC60-D0D72A6957E5}" destId="{6FB367D6-B938-44BE-AD24-37D61DF47547}" srcOrd="1" destOrd="0" presId="urn:microsoft.com/office/officeart/2005/8/layout/cycle4"/>
    <dgm:cxn modelId="{583D4699-BC45-4D28-9581-021A2616D17E}" type="presParOf" srcId="{A2B995F1-A0A4-49E1-A24B-D2C4B4D0CEFF}" destId="{BF25E087-EF00-41D4-BF12-8F125D106720}" srcOrd="3" destOrd="0" presId="urn:microsoft.com/office/officeart/2005/8/layout/cycle4"/>
    <dgm:cxn modelId="{E9BDA6A1-5F9D-491C-8C2A-EE7982CB6D3C}" type="presParOf" srcId="{BF25E087-EF00-41D4-BF12-8F125D106720}" destId="{38E331C8-974A-4D26-B23B-65680FB02EE2}" srcOrd="0" destOrd="0" presId="urn:microsoft.com/office/officeart/2005/8/layout/cycle4"/>
    <dgm:cxn modelId="{D38A9F00-2F77-4441-A0A6-63DE3A0974E1}" type="presParOf" srcId="{BF25E087-EF00-41D4-BF12-8F125D106720}" destId="{7A5579DE-2263-445A-9451-DFF0CACD5272}" srcOrd="1" destOrd="0" presId="urn:microsoft.com/office/officeart/2005/8/layout/cycle4"/>
    <dgm:cxn modelId="{58251B1C-88EE-4798-86FE-2330AE92BE6C}" type="presParOf" srcId="{A2B995F1-A0A4-49E1-A24B-D2C4B4D0CEFF}" destId="{0C45DAE1-F2DA-4666-977D-6705EDF341F5}" srcOrd="4" destOrd="0" presId="urn:microsoft.com/office/officeart/2005/8/layout/cycle4"/>
    <dgm:cxn modelId="{07FCBA36-B3D3-4A3F-9925-9E094B8AFA1C}" type="presParOf" srcId="{A1109F53-2286-481E-A06B-9539BFBAD149}" destId="{9BBAECB1-C3F8-4B33-89FD-60CF9BCD7702}" srcOrd="1" destOrd="0" presId="urn:microsoft.com/office/officeart/2005/8/layout/cycle4"/>
    <dgm:cxn modelId="{11D1A335-83C7-4651-A136-9792513DCCC7}" type="presParOf" srcId="{9BBAECB1-C3F8-4B33-89FD-60CF9BCD7702}" destId="{A6A44D70-6741-414A-BF64-E1C1A8407AF1}" srcOrd="0" destOrd="0" presId="urn:microsoft.com/office/officeart/2005/8/layout/cycle4"/>
    <dgm:cxn modelId="{7B45BB78-693A-4FEB-8515-328DBD353C6F}" type="presParOf" srcId="{9BBAECB1-C3F8-4B33-89FD-60CF9BCD7702}" destId="{0200B3BB-3E1F-45AB-A73A-A08EC1DADA20}" srcOrd="1" destOrd="0" presId="urn:microsoft.com/office/officeart/2005/8/layout/cycle4"/>
    <dgm:cxn modelId="{04D50D2F-763B-4409-B3D5-D0D59B9BE6A8}" type="presParOf" srcId="{9BBAECB1-C3F8-4B33-89FD-60CF9BCD7702}" destId="{C1F62F5A-C8FF-4DCB-9922-2B6AF544FA06}" srcOrd="2" destOrd="0" presId="urn:microsoft.com/office/officeart/2005/8/layout/cycle4"/>
    <dgm:cxn modelId="{2557DE82-47EE-482E-B3E3-AD6817EBFEFE}" type="presParOf" srcId="{9BBAECB1-C3F8-4B33-89FD-60CF9BCD7702}" destId="{D01DE9A8-04A0-4247-AAD2-497968B83F5D}" srcOrd="3" destOrd="0" presId="urn:microsoft.com/office/officeart/2005/8/layout/cycle4"/>
    <dgm:cxn modelId="{22BE2F9C-EF44-462E-AD0F-5344557FFA3A}" type="presParOf" srcId="{9BBAECB1-C3F8-4B33-89FD-60CF9BCD7702}" destId="{7BF7C1AB-A921-4C9D-936C-63A189FF9C06}" srcOrd="4" destOrd="0" presId="urn:microsoft.com/office/officeart/2005/8/layout/cycle4"/>
    <dgm:cxn modelId="{24E51816-EF7F-46E4-9A8E-123004722A46}" type="presParOf" srcId="{A1109F53-2286-481E-A06B-9539BFBAD149}" destId="{4EC28AD3-9BA3-463B-9F9C-274C0FE16951}" srcOrd="2" destOrd="0" presId="urn:microsoft.com/office/officeart/2005/8/layout/cycle4"/>
    <dgm:cxn modelId="{FAC16C96-43D7-4F28-8B15-9285402C6352}" type="presParOf" srcId="{A1109F53-2286-481E-A06B-9539BFBAD149}" destId="{21E54445-4F9A-47EA-9B33-D016E6EDDF88}"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6121F-9278-4287-AE95-7EE53A06CB93}">
      <dsp:nvSpPr>
        <dsp:cNvPr id="0" name=""/>
        <dsp:cNvSpPr/>
      </dsp:nvSpPr>
      <dsp:spPr>
        <a:xfrm>
          <a:off x="3566878" y="2243404"/>
          <a:ext cx="1628873" cy="15141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s-MX" sz="1050" b="1" kern="1200" dirty="0">
              <a:solidFill>
                <a:srgbClr val="002060"/>
              </a:solidFill>
            </a:rPr>
            <a:t>Programa Anual de Trabajo de Contraloría Social (PATCS)</a:t>
          </a:r>
        </a:p>
      </dsp:txBody>
      <dsp:txXfrm>
        <a:off x="4088801" y="2655209"/>
        <a:ext cx="1073689" cy="1069108"/>
      </dsp:txXfrm>
    </dsp:sp>
    <dsp:sp modelId="{38E331C8-974A-4D26-B23B-65680FB02EE2}">
      <dsp:nvSpPr>
        <dsp:cNvPr id="0" name=""/>
        <dsp:cNvSpPr/>
      </dsp:nvSpPr>
      <dsp:spPr>
        <a:xfrm>
          <a:off x="241646" y="2363271"/>
          <a:ext cx="1622966" cy="12744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just" defTabSz="488950">
            <a:lnSpc>
              <a:spcPct val="90000"/>
            </a:lnSpc>
            <a:spcBef>
              <a:spcPct val="0"/>
            </a:spcBef>
            <a:spcAft>
              <a:spcPct val="15000"/>
            </a:spcAft>
            <a:buChar char="••"/>
          </a:pPr>
          <a:r>
            <a:rPr lang="es-MX" sz="1100" b="1" kern="1200" dirty="0">
              <a:solidFill>
                <a:srgbClr val="002060"/>
              </a:solidFill>
            </a:rPr>
            <a:t>Guía Operativa de la Contraloría Social</a:t>
          </a:r>
        </a:p>
      </dsp:txBody>
      <dsp:txXfrm>
        <a:off x="269641" y="2709876"/>
        <a:ext cx="1080086" cy="899841"/>
      </dsp:txXfrm>
    </dsp:sp>
    <dsp:sp modelId="{E0E855A9-8633-4C61-A8FA-CB42CCE35507}">
      <dsp:nvSpPr>
        <dsp:cNvPr id="0" name=""/>
        <dsp:cNvSpPr/>
      </dsp:nvSpPr>
      <dsp:spPr>
        <a:xfrm>
          <a:off x="3251935" y="-43417"/>
          <a:ext cx="1790108" cy="11595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s-MX" sz="1400" b="1" kern="1200" dirty="0">
              <a:solidFill>
                <a:srgbClr val="002060"/>
              </a:solidFill>
            </a:rPr>
            <a:t>Actividades de Difusión</a:t>
          </a:r>
        </a:p>
      </dsp:txBody>
      <dsp:txXfrm>
        <a:off x="3814440" y="-17945"/>
        <a:ext cx="1202132" cy="818744"/>
      </dsp:txXfrm>
    </dsp:sp>
    <dsp:sp modelId="{64BEEE77-0833-4752-9C34-6E74C50B4AE4}">
      <dsp:nvSpPr>
        <dsp:cNvPr id="0" name=""/>
        <dsp:cNvSpPr/>
      </dsp:nvSpPr>
      <dsp:spPr>
        <a:xfrm>
          <a:off x="351666" y="-29096"/>
          <a:ext cx="1577390" cy="11595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MX" sz="1200" b="1" kern="1200" dirty="0">
              <a:solidFill>
                <a:srgbClr val="002060"/>
              </a:solidFill>
            </a:rPr>
            <a:t>Esquema de Contraloría Social</a:t>
          </a:r>
        </a:p>
      </dsp:txBody>
      <dsp:txXfrm>
        <a:off x="377138" y="-3624"/>
        <a:ext cx="1053229" cy="818744"/>
      </dsp:txXfrm>
    </dsp:sp>
    <dsp:sp modelId="{A6A44D70-6741-414A-BF64-E1C1A8407AF1}">
      <dsp:nvSpPr>
        <dsp:cNvPr id="0" name=""/>
        <dsp:cNvSpPr/>
      </dsp:nvSpPr>
      <dsp:spPr>
        <a:xfrm>
          <a:off x="1081338" y="251780"/>
          <a:ext cx="1569062" cy="1569062"/>
        </a:xfrm>
        <a:prstGeom prst="pieWedge">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es-MX" sz="3900" kern="1200" dirty="0"/>
            <a:t>1</a:t>
          </a:r>
        </a:p>
      </dsp:txBody>
      <dsp:txXfrm>
        <a:off x="1540906" y="711348"/>
        <a:ext cx="1109494" cy="1109494"/>
      </dsp:txXfrm>
    </dsp:sp>
    <dsp:sp modelId="{0200B3BB-3E1F-45AB-A73A-A08EC1DADA20}">
      <dsp:nvSpPr>
        <dsp:cNvPr id="0" name=""/>
        <dsp:cNvSpPr/>
      </dsp:nvSpPr>
      <dsp:spPr>
        <a:xfrm rot="5400000">
          <a:off x="2722875" y="251780"/>
          <a:ext cx="1569062" cy="1569062"/>
        </a:xfrm>
        <a:prstGeom prst="pieWedge">
          <a:avLst/>
        </a:prstGeom>
        <a:solidFill>
          <a:schemeClr val="tx2">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es-MX" sz="3900" kern="1200" dirty="0"/>
            <a:t>2</a:t>
          </a:r>
        </a:p>
      </dsp:txBody>
      <dsp:txXfrm rot="-5400000">
        <a:off x="2722875" y="711348"/>
        <a:ext cx="1109494" cy="1109494"/>
      </dsp:txXfrm>
    </dsp:sp>
    <dsp:sp modelId="{C1F62F5A-C8FF-4DCB-9922-2B6AF544FA06}">
      <dsp:nvSpPr>
        <dsp:cNvPr id="0" name=""/>
        <dsp:cNvSpPr/>
      </dsp:nvSpPr>
      <dsp:spPr>
        <a:xfrm rot="10800000">
          <a:off x="2722875" y="1893317"/>
          <a:ext cx="1569062" cy="1569062"/>
        </a:xfrm>
        <a:prstGeom prst="pieWedge">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es-MX" sz="3900" kern="1200" dirty="0"/>
            <a:t>4</a:t>
          </a:r>
        </a:p>
      </dsp:txBody>
      <dsp:txXfrm rot="10800000">
        <a:off x="2722875" y="1893317"/>
        <a:ext cx="1109494" cy="1109494"/>
      </dsp:txXfrm>
    </dsp:sp>
    <dsp:sp modelId="{D01DE9A8-04A0-4247-AAD2-497968B83F5D}">
      <dsp:nvSpPr>
        <dsp:cNvPr id="0" name=""/>
        <dsp:cNvSpPr/>
      </dsp:nvSpPr>
      <dsp:spPr>
        <a:xfrm rot="16200000">
          <a:off x="1081338" y="1893317"/>
          <a:ext cx="1569062" cy="1569062"/>
        </a:xfrm>
        <a:prstGeom prst="pieWedge">
          <a:avLst/>
        </a:prstGeom>
        <a:solidFill>
          <a:schemeClr val="tx2">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es-MX" sz="3900" kern="1200" dirty="0"/>
            <a:t>3</a:t>
          </a:r>
        </a:p>
      </dsp:txBody>
      <dsp:txXfrm rot="5400000">
        <a:off x="1540906" y="1893317"/>
        <a:ext cx="1109494" cy="1109494"/>
      </dsp:txXfrm>
    </dsp:sp>
    <dsp:sp modelId="{4EC28AD3-9BA3-463B-9F9C-274C0FE16951}">
      <dsp:nvSpPr>
        <dsp:cNvPr id="0" name=""/>
        <dsp:cNvSpPr/>
      </dsp:nvSpPr>
      <dsp:spPr>
        <a:xfrm>
          <a:off x="2415766" y="1530947"/>
          <a:ext cx="541743" cy="471081"/>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21E54445-4F9A-47EA-9B33-D016E6EDDF88}">
      <dsp:nvSpPr>
        <dsp:cNvPr id="0" name=""/>
        <dsp:cNvSpPr/>
      </dsp:nvSpPr>
      <dsp:spPr>
        <a:xfrm rot="10800000">
          <a:off x="2415766" y="1712132"/>
          <a:ext cx="541743" cy="471081"/>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8410CC-FAA9-4812-BC3D-D15EB18293CC}" type="datetimeFigureOut">
              <a:rPr lang="es-MX" smtClean="0"/>
              <a:t>29/11/2023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59D23-DDDF-4EBD-A812-18C7AD0DFFF7}" type="slidenum">
              <a:rPr lang="es-MX" smtClean="0"/>
              <a:t>‹Nº›</a:t>
            </a:fld>
            <a:endParaRPr lang="es-MX"/>
          </a:p>
        </p:txBody>
      </p:sp>
    </p:spTree>
    <p:extLst>
      <p:ext uri="{BB962C8B-B14F-4D97-AF65-F5344CB8AC3E}">
        <p14:creationId xmlns:p14="http://schemas.microsoft.com/office/powerpoint/2010/main" val="251075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FF472C02-007D-4AAB-9225-FC6547340E0D}" type="slidenum">
              <a:rPr lang="es-MX" smtClean="0"/>
              <a:t>19</a:t>
            </a:fld>
            <a:endParaRPr lang="es-MX"/>
          </a:p>
        </p:txBody>
      </p:sp>
    </p:spTree>
    <p:extLst>
      <p:ext uri="{BB962C8B-B14F-4D97-AF65-F5344CB8AC3E}">
        <p14:creationId xmlns:p14="http://schemas.microsoft.com/office/powerpoint/2010/main" val="1390518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B98EAAD3-59E9-43A5-A369-2696DA8E2B4E}" type="datetimeFigureOut">
              <a:rPr lang="es-MX" smtClean="0"/>
              <a:t>29/11/2023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8AD3225-BF85-40F6-AE83-6EA56D4F9A30}" type="slidenum">
              <a:rPr lang="es-MX" smtClean="0"/>
              <a:t>‹Nº›</a:t>
            </a:fld>
            <a:endParaRPr lang="es-MX"/>
          </a:p>
        </p:txBody>
      </p:sp>
    </p:spTree>
    <p:extLst>
      <p:ext uri="{BB962C8B-B14F-4D97-AF65-F5344CB8AC3E}">
        <p14:creationId xmlns:p14="http://schemas.microsoft.com/office/powerpoint/2010/main" val="407581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98EAAD3-59E9-43A5-A369-2696DA8E2B4E}" type="datetimeFigureOut">
              <a:rPr lang="es-MX" smtClean="0"/>
              <a:t>29/11/2023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8AD3225-BF85-40F6-AE83-6EA56D4F9A30}" type="slidenum">
              <a:rPr lang="es-MX" smtClean="0"/>
              <a:t>‹Nº›</a:t>
            </a:fld>
            <a:endParaRPr lang="es-MX"/>
          </a:p>
        </p:txBody>
      </p:sp>
    </p:spTree>
    <p:extLst>
      <p:ext uri="{BB962C8B-B14F-4D97-AF65-F5344CB8AC3E}">
        <p14:creationId xmlns:p14="http://schemas.microsoft.com/office/powerpoint/2010/main" val="780196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98EAAD3-59E9-43A5-A369-2696DA8E2B4E}" type="datetimeFigureOut">
              <a:rPr lang="es-MX" smtClean="0"/>
              <a:t>29/11/2023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8AD3225-BF85-40F6-AE83-6EA56D4F9A30}" type="slidenum">
              <a:rPr lang="es-MX" smtClean="0"/>
              <a:t>‹Nº›</a:t>
            </a:fld>
            <a:endParaRPr lang="es-MX"/>
          </a:p>
        </p:txBody>
      </p:sp>
    </p:spTree>
    <p:extLst>
      <p:ext uri="{BB962C8B-B14F-4D97-AF65-F5344CB8AC3E}">
        <p14:creationId xmlns:p14="http://schemas.microsoft.com/office/powerpoint/2010/main" val="398732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98EAAD3-59E9-43A5-A369-2696DA8E2B4E}" type="datetimeFigureOut">
              <a:rPr lang="es-MX" smtClean="0"/>
              <a:t>29/11/2023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8AD3225-BF85-40F6-AE83-6EA56D4F9A30}" type="slidenum">
              <a:rPr lang="es-MX" smtClean="0"/>
              <a:t>‹Nº›</a:t>
            </a:fld>
            <a:endParaRPr lang="es-MX"/>
          </a:p>
        </p:txBody>
      </p:sp>
    </p:spTree>
    <p:extLst>
      <p:ext uri="{BB962C8B-B14F-4D97-AF65-F5344CB8AC3E}">
        <p14:creationId xmlns:p14="http://schemas.microsoft.com/office/powerpoint/2010/main" val="287446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98EAAD3-59E9-43A5-A369-2696DA8E2B4E}" type="datetimeFigureOut">
              <a:rPr lang="es-MX" smtClean="0"/>
              <a:t>29/11/2023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8AD3225-BF85-40F6-AE83-6EA56D4F9A30}" type="slidenum">
              <a:rPr lang="es-MX" smtClean="0"/>
              <a:t>‹Nº›</a:t>
            </a:fld>
            <a:endParaRPr lang="es-MX"/>
          </a:p>
        </p:txBody>
      </p:sp>
    </p:spTree>
    <p:extLst>
      <p:ext uri="{BB962C8B-B14F-4D97-AF65-F5344CB8AC3E}">
        <p14:creationId xmlns:p14="http://schemas.microsoft.com/office/powerpoint/2010/main" val="3445093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B98EAAD3-59E9-43A5-A369-2696DA8E2B4E}" type="datetimeFigureOut">
              <a:rPr lang="es-MX" smtClean="0"/>
              <a:t>29/11/2023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8AD3225-BF85-40F6-AE83-6EA56D4F9A30}" type="slidenum">
              <a:rPr lang="es-MX" smtClean="0"/>
              <a:t>‹Nº›</a:t>
            </a:fld>
            <a:endParaRPr lang="es-MX"/>
          </a:p>
        </p:txBody>
      </p:sp>
    </p:spTree>
    <p:extLst>
      <p:ext uri="{BB962C8B-B14F-4D97-AF65-F5344CB8AC3E}">
        <p14:creationId xmlns:p14="http://schemas.microsoft.com/office/powerpoint/2010/main" val="3576645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B98EAAD3-59E9-43A5-A369-2696DA8E2B4E}" type="datetimeFigureOut">
              <a:rPr lang="es-MX" smtClean="0"/>
              <a:t>29/11/2023</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98AD3225-BF85-40F6-AE83-6EA56D4F9A30}" type="slidenum">
              <a:rPr lang="es-MX" smtClean="0"/>
              <a:t>‹Nº›</a:t>
            </a:fld>
            <a:endParaRPr lang="es-MX"/>
          </a:p>
        </p:txBody>
      </p:sp>
    </p:spTree>
    <p:extLst>
      <p:ext uri="{BB962C8B-B14F-4D97-AF65-F5344CB8AC3E}">
        <p14:creationId xmlns:p14="http://schemas.microsoft.com/office/powerpoint/2010/main" val="533772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B98EAAD3-59E9-43A5-A369-2696DA8E2B4E}" type="datetimeFigureOut">
              <a:rPr lang="es-MX" smtClean="0"/>
              <a:t>29/11/2023</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98AD3225-BF85-40F6-AE83-6EA56D4F9A30}" type="slidenum">
              <a:rPr lang="es-MX" smtClean="0"/>
              <a:t>‹Nº›</a:t>
            </a:fld>
            <a:endParaRPr lang="es-MX"/>
          </a:p>
        </p:txBody>
      </p:sp>
    </p:spTree>
    <p:extLst>
      <p:ext uri="{BB962C8B-B14F-4D97-AF65-F5344CB8AC3E}">
        <p14:creationId xmlns:p14="http://schemas.microsoft.com/office/powerpoint/2010/main" val="116571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98EAAD3-59E9-43A5-A369-2696DA8E2B4E}" type="datetimeFigureOut">
              <a:rPr lang="es-MX" smtClean="0"/>
              <a:t>29/11/2023</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98AD3225-BF85-40F6-AE83-6EA56D4F9A30}" type="slidenum">
              <a:rPr lang="es-MX" smtClean="0"/>
              <a:t>‹Nº›</a:t>
            </a:fld>
            <a:endParaRPr lang="es-MX"/>
          </a:p>
        </p:txBody>
      </p:sp>
    </p:spTree>
    <p:extLst>
      <p:ext uri="{BB962C8B-B14F-4D97-AF65-F5344CB8AC3E}">
        <p14:creationId xmlns:p14="http://schemas.microsoft.com/office/powerpoint/2010/main" val="2026143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98EAAD3-59E9-43A5-A369-2696DA8E2B4E}" type="datetimeFigureOut">
              <a:rPr lang="es-MX" smtClean="0"/>
              <a:t>29/11/2023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8AD3225-BF85-40F6-AE83-6EA56D4F9A30}" type="slidenum">
              <a:rPr lang="es-MX" smtClean="0"/>
              <a:t>‹Nº›</a:t>
            </a:fld>
            <a:endParaRPr lang="es-MX"/>
          </a:p>
        </p:txBody>
      </p:sp>
    </p:spTree>
    <p:extLst>
      <p:ext uri="{BB962C8B-B14F-4D97-AF65-F5344CB8AC3E}">
        <p14:creationId xmlns:p14="http://schemas.microsoft.com/office/powerpoint/2010/main" val="169731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98EAAD3-59E9-43A5-A369-2696DA8E2B4E}" type="datetimeFigureOut">
              <a:rPr lang="es-MX" smtClean="0"/>
              <a:t>29/11/2023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8AD3225-BF85-40F6-AE83-6EA56D4F9A30}" type="slidenum">
              <a:rPr lang="es-MX" smtClean="0"/>
              <a:t>‹Nº›</a:t>
            </a:fld>
            <a:endParaRPr lang="es-MX"/>
          </a:p>
        </p:txBody>
      </p:sp>
    </p:spTree>
    <p:extLst>
      <p:ext uri="{BB962C8B-B14F-4D97-AF65-F5344CB8AC3E}">
        <p14:creationId xmlns:p14="http://schemas.microsoft.com/office/powerpoint/2010/main" val="306981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EAAD3-59E9-43A5-A369-2696DA8E2B4E}" type="datetimeFigureOut">
              <a:rPr lang="es-MX" smtClean="0"/>
              <a:t>29/11/2023</a:t>
            </a:fld>
            <a:endParaRPr lang="es-MX"/>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D3225-BF85-40F6-AE83-6EA56D4F9A30}" type="slidenum">
              <a:rPr lang="es-MX" smtClean="0"/>
              <a:t>‹Nº›</a:t>
            </a:fld>
            <a:endParaRPr lang="es-MX"/>
          </a:p>
        </p:txBody>
      </p:sp>
    </p:spTree>
    <p:extLst>
      <p:ext uri="{BB962C8B-B14F-4D97-AF65-F5344CB8AC3E}">
        <p14:creationId xmlns:p14="http://schemas.microsoft.com/office/powerpoint/2010/main" val="1735016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quejas@nube.sep.gob.mx" TargetMode="Externa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mailto:stapia@nube.sep.gob.mx" TargetMode="External"/><Relationship Id="rId4" Type="http://schemas.openxmlformats.org/officeDocument/2006/relationships/hyperlink" Target="mailto:quejas_denuncias@nube.sep.gob.m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706" y="5340798"/>
            <a:ext cx="1543018" cy="700450"/>
          </a:xfrm>
          <a:prstGeom prst="rect">
            <a:avLst/>
          </a:prstGeom>
        </p:spPr>
      </p:pic>
      <p:sp>
        <p:nvSpPr>
          <p:cNvPr id="14" name="Rectángulo 13"/>
          <p:cNvSpPr/>
          <p:nvPr/>
        </p:nvSpPr>
        <p:spPr>
          <a:xfrm>
            <a:off x="2185567" y="3567765"/>
            <a:ext cx="7754975" cy="461665"/>
          </a:xfrm>
          <a:prstGeom prst="rect">
            <a:avLst/>
          </a:prstGeom>
        </p:spPr>
        <p:txBody>
          <a:bodyPr wrap="square">
            <a:spAutoFit/>
          </a:bodyPr>
          <a:lstStyle/>
          <a:p>
            <a:pPr algn="ctr"/>
            <a:r>
              <a:rPr lang="es-MX" sz="2400" b="1" dirty="0">
                <a:latin typeface="Arial" panose="020B0604020202020204" pitchFamily="34" charset="0"/>
                <a:ea typeface="Calibri" panose="020F0502020204030204" pitchFamily="34" charset="0"/>
              </a:rPr>
              <a:t>Programa para el Desarrollo Profesional Docente</a:t>
            </a:r>
            <a:endParaRPr lang="es-MX" sz="2400" b="1" dirty="0"/>
          </a:p>
        </p:txBody>
      </p:sp>
      <p:sp>
        <p:nvSpPr>
          <p:cNvPr id="15" name="Rectángulo 14"/>
          <p:cNvSpPr/>
          <p:nvPr/>
        </p:nvSpPr>
        <p:spPr>
          <a:xfrm>
            <a:off x="5328794" y="4214474"/>
            <a:ext cx="1564083" cy="461665"/>
          </a:xfrm>
          <a:prstGeom prst="rect">
            <a:avLst/>
          </a:prstGeom>
        </p:spPr>
        <p:txBody>
          <a:bodyPr wrap="none">
            <a:spAutoFit/>
          </a:bodyPr>
          <a:lstStyle/>
          <a:p>
            <a:r>
              <a:rPr lang="es-MX" sz="2400" b="1" dirty="0">
                <a:latin typeface="Arial" panose="020B0604020202020204" pitchFamily="34" charset="0"/>
                <a:ea typeface="Calibri" panose="020F0502020204030204" pitchFamily="34" charset="0"/>
              </a:rPr>
              <a:t>PRODEP </a:t>
            </a:r>
            <a:endParaRPr lang="es-MX" sz="2400" b="1" dirty="0"/>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879" y="1398704"/>
            <a:ext cx="5086350" cy="1866900"/>
          </a:xfrm>
          <a:prstGeom prst="rect">
            <a:avLst/>
          </a:prstGeom>
          <a:noFill/>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20" name="Imagen 19" descr="dgutyp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780" y="5383002"/>
            <a:ext cx="1360170" cy="673100"/>
          </a:xfrm>
          <a:prstGeom prst="rect">
            <a:avLst/>
          </a:prstGeom>
          <a:solidFill>
            <a:srgbClr val="F34D71"/>
          </a:solidFill>
          <a:ln>
            <a:noFill/>
          </a:ln>
          <a:effec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8163" y="5383003"/>
            <a:ext cx="2120674" cy="706890"/>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305" y="354887"/>
            <a:ext cx="3048006" cy="743714"/>
          </a:xfrm>
          <a:prstGeom prst="rect">
            <a:avLst/>
          </a:prstGeom>
        </p:spPr>
      </p:pic>
    </p:spTree>
    <p:extLst>
      <p:ext uri="{BB962C8B-B14F-4D97-AF65-F5344CB8AC3E}">
        <p14:creationId xmlns:p14="http://schemas.microsoft.com/office/powerpoint/2010/main" val="41645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032501" y="588850"/>
            <a:ext cx="7125286" cy="1143000"/>
          </a:xfrm>
        </p:spPr>
        <p:txBody>
          <a:bodyPr>
            <a:normAutofit/>
          </a:bodyPr>
          <a:lstStyle/>
          <a:p>
            <a:pPr eaLnBrk="1" hangingPunct="1">
              <a:defRPr/>
            </a:pPr>
            <a:r>
              <a:rPr lang="es-ES"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t>Documentos</a:t>
            </a:r>
            <a:r>
              <a:rPr lang="es-ES" altLang="es-MX" sz="3600" dirty="0">
                <a:effectLst>
                  <a:outerShdw blurRad="38100" dist="38100" dir="2700000" algn="tl">
                    <a:srgbClr val="C0C0C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br>
              <a:rPr lang="es-ES" altLang="es-MX" sz="3600" dirty="0">
                <a:effectLst>
                  <a:outerShdw blurRad="38100" dist="38100" dir="2700000" algn="tl">
                    <a:srgbClr val="C0C0C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s-ES"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t>de la Contraloría Social</a:t>
            </a:r>
          </a:p>
        </p:txBody>
      </p:sp>
      <p:graphicFrame>
        <p:nvGraphicFramePr>
          <p:cNvPr id="4" name="Diagrama 3">
            <a:extLst>
              <a:ext uri="{FF2B5EF4-FFF2-40B4-BE49-F238E27FC236}">
                <a16:creationId xmlns:a16="http://schemas.microsoft.com/office/drawing/2014/main" id="{A794BB98-2BAB-4578-8B4B-F3A1BB83C0BD}"/>
              </a:ext>
            </a:extLst>
          </p:cNvPr>
          <p:cNvGraphicFramePr/>
          <p:nvPr>
            <p:extLst>
              <p:ext uri="{D42A27DB-BD31-4B8C-83A1-F6EECF244321}">
                <p14:modId xmlns:p14="http://schemas.microsoft.com/office/powerpoint/2010/main" val="530884779"/>
              </p:ext>
            </p:extLst>
          </p:nvPr>
        </p:nvGraphicFramePr>
        <p:xfrm>
          <a:off x="6454408" y="1700092"/>
          <a:ext cx="5373277" cy="3714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608573" y="1825465"/>
            <a:ext cx="5434628" cy="3323987"/>
          </a:xfrm>
          <a:prstGeom prst="rect">
            <a:avLst/>
          </a:prstGeom>
        </p:spPr>
        <p:txBody>
          <a:bodyPr wrap="square">
            <a:spAutoFit/>
          </a:bodyPr>
          <a:lstStyle/>
          <a:p>
            <a:pPr algn="just">
              <a:lnSpc>
                <a:spcPct val="150000"/>
              </a:lnSpc>
            </a:pPr>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Objetivo: </a:t>
            </a:r>
            <a:r>
              <a:rPr lang="es-ES" sz="2000" dirty="0">
                <a:latin typeface="Arial Unicode MS" panose="020B0604020202020204" pitchFamily="34" charset="-128"/>
                <a:ea typeface="Arial Unicode MS" panose="020B0604020202020204" pitchFamily="34" charset="-128"/>
                <a:cs typeface="Arial Unicode MS" panose="020B0604020202020204" pitchFamily="34" charset="-128"/>
              </a:rPr>
              <a:t>Conocer los documentos normativos de la Contraloría Social (CS), para planear, operar y dar seguimiento a las actividades de Contraloría Social 2023, para generar acciones de seguimiento, supervisión y vigilancia de los recursos del Programa para el Desarrollo Profesional Docente (PRODEP).</a:t>
            </a:r>
            <a:endParaRPr 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2223144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234705" y="588850"/>
            <a:ext cx="7125286" cy="1143000"/>
          </a:xfrm>
        </p:spPr>
        <p:txBody>
          <a:bodyPr>
            <a:normAutofit/>
          </a:bodyPr>
          <a:lstStyle/>
          <a:p>
            <a:pPr eaLnBrk="1" hangingPunct="1">
              <a:defRPr/>
            </a:pPr>
            <a:r>
              <a:rPr lang="es-ES"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t>Esquema de Contraloría Social</a:t>
            </a:r>
          </a:p>
        </p:txBody>
      </p:sp>
      <p:sp>
        <p:nvSpPr>
          <p:cNvPr id="8" name="Rectángulo 7"/>
          <p:cNvSpPr/>
          <p:nvPr/>
        </p:nvSpPr>
        <p:spPr>
          <a:xfrm>
            <a:off x="2206011" y="1677867"/>
            <a:ext cx="9344738" cy="2246769"/>
          </a:xfrm>
          <a:prstGeom prst="rect">
            <a:avLst/>
          </a:prstGeom>
        </p:spPr>
        <p:txBody>
          <a:bodyPr wrap="square">
            <a:spAutoFit/>
          </a:bodyPr>
          <a:lstStyle/>
          <a:p>
            <a:pPr algn="just"/>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Documento rector para planear, operar y dar seguimiento a las actividades de CS, para generar acciones de seguimiento, supervisión y vigilancia.</a:t>
            </a:r>
          </a:p>
          <a:p>
            <a:pPr algn="just"/>
            <a:endParaRPr 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Estrategia conforme a la cual se realizarán las actividades de promoción, de acuerdo a las características de cada programa federal de desarrollo social, que debe realizar y coordinar la dependencia o entidad de la Administración Pública Federal.</a:t>
            </a:r>
          </a:p>
        </p:txBody>
      </p:sp>
      <p:sp>
        <p:nvSpPr>
          <p:cNvPr id="15" name="Elipse 14"/>
          <p:cNvSpPr/>
          <p:nvPr/>
        </p:nvSpPr>
        <p:spPr>
          <a:xfrm>
            <a:off x="4570398" y="4555904"/>
            <a:ext cx="2006883" cy="1163489"/>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p:cNvSpPr txBox="1"/>
          <p:nvPr/>
        </p:nvSpPr>
        <p:spPr>
          <a:xfrm>
            <a:off x="4673832" y="4731867"/>
            <a:ext cx="1938351" cy="1015663"/>
          </a:xfrm>
          <a:prstGeom prst="rect">
            <a:avLst/>
          </a:prstGeom>
          <a:noFill/>
        </p:spPr>
        <p:txBody>
          <a:bodyPr wrap="none" rtlCol="0">
            <a:spAutoFit/>
          </a:bodyPr>
          <a:lstStyle/>
          <a:p>
            <a:pPr algn="ctr"/>
            <a:r>
              <a:rPr lang="es-MX"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Capacitación y </a:t>
            </a:r>
          </a:p>
          <a:p>
            <a:pPr algn="ctr"/>
            <a:r>
              <a:rPr lang="es-MX"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Asesoría a </a:t>
            </a:r>
          </a:p>
          <a:p>
            <a:pPr algn="ctr"/>
            <a:r>
              <a:rPr lang="es-MX"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los CC </a:t>
            </a:r>
          </a:p>
        </p:txBody>
      </p:sp>
      <p:sp>
        <p:nvSpPr>
          <p:cNvPr id="16" name="Elipse 15"/>
          <p:cNvSpPr/>
          <p:nvPr/>
        </p:nvSpPr>
        <p:spPr>
          <a:xfrm>
            <a:off x="2100075" y="4555903"/>
            <a:ext cx="2006883" cy="116348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2547115" y="4979781"/>
            <a:ext cx="1112805" cy="400110"/>
          </a:xfrm>
          <a:prstGeom prst="rect">
            <a:avLst/>
          </a:prstGeom>
        </p:spPr>
        <p:txBody>
          <a:bodyPr wrap="none">
            <a:spAutoFit/>
          </a:bodyPr>
          <a:lstStyle/>
          <a:p>
            <a:r>
              <a:rPr lang="es-MX"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Difusión</a:t>
            </a:r>
          </a:p>
        </p:txBody>
      </p:sp>
      <p:sp>
        <p:nvSpPr>
          <p:cNvPr id="17" name="Elipse 16"/>
          <p:cNvSpPr/>
          <p:nvPr/>
        </p:nvSpPr>
        <p:spPr>
          <a:xfrm>
            <a:off x="7049967" y="4555902"/>
            <a:ext cx="2006883" cy="1163489"/>
          </a:xfrm>
          <a:prstGeom prst="ellipse">
            <a:avLst/>
          </a:pr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p:cNvSpPr txBox="1"/>
          <p:nvPr/>
        </p:nvSpPr>
        <p:spPr>
          <a:xfrm>
            <a:off x="7288412" y="4924074"/>
            <a:ext cx="1611339" cy="400110"/>
          </a:xfrm>
          <a:prstGeom prst="rect">
            <a:avLst/>
          </a:prstGeom>
          <a:noFill/>
        </p:spPr>
        <p:txBody>
          <a:bodyPr wrap="none" rtlCol="0">
            <a:spAutoFit/>
          </a:bodyPr>
          <a:lstStyle/>
          <a:p>
            <a:r>
              <a:rPr lang="es-MX"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Seguimiento</a:t>
            </a:r>
          </a:p>
        </p:txBody>
      </p:sp>
      <p:sp>
        <p:nvSpPr>
          <p:cNvPr id="18" name="Elipse 17"/>
          <p:cNvSpPr/>
          <p:nvPr/>
        </p:nvSpPr>
        <p:spPr>
          <a:xfrm>
            <a:off x="9460288" y="4553872"/>
            <a:ext cx="2006883" cy="1163489"/>
          </a:xfrm>
          <a:prstGeom prst="ellipse">
            <a:avLst/>
          </a:prstGeom>
          <a:solidFill>
            <a:schemeClr val="accent4">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p:cNvSpPr txBox="1"/>
          <p:nvPr/>
        </p:nvSpPr>
        <p:spPr>
          <a:xfrm>
            <a:off x="9555192" y="4825893"/>
            <a:ext cx="1853392" cy="707886"/>
          </a:xfrm>
          <a:prstGeom prst="rect">
            <a:avLst/>
          </a:prstGeom>
          <a:noFill/>
        </p:spPr>
        <p:txBody>
          <a:bodyPr wrap="none" rtlCol="0">
            <a:spAutoFit/>
          </a:bodyPr>
          <a:lstStyle/>
          <a:p>
            <a:pPr algn="ctr"/>
            <a:r>
              <a:rPr lang="es-MX"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Actividades de</a:t>
            </a:r>
          </a:p>
          <a:p>
            <a:pPr algn="ctr"/>
            <a:r>
              <a:rPr lang="es-MX"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Coordinación </a:t>
            </a: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277049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p:cNvSpPr>
            <a:spLocks noGrp="1" noChangeArrowheads="1"/>
          </p:cNvSpPr>
          <p:nvPr>
            <p:ph type="title"/>
          </p:nvPr>
        </p:nvSpPr>
        <p:spPr>
          <a:xfrm>
            <a:off x="1927290" y="384580"/>
            <a:ext cx="7125286" cy="1143000"/>
          </a:xfrm>
        </p:spPr>
        <p:txBody>
          <a:bodyPr>
            <a:normAutofit/>
          </a:bodyPr>
          <a:lstStyle/>
          <a:p>
            <a:pPr eaLnBrk="1" hangingPunct="1">
              <a:defRPr/>
            </a:pPr>
            <a:r>
              <a:rPr lang="es-ES"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t>Objetivo Guía Operativa </a:t>
            </a:r>
          </a:p>
        </p:txBody>
      </p:sp>
      <p:sp>
        <p:nvSpPr>
          <p:cNvPr id="36" name="Rectángulo 35"/>
          <p:cNvSpPr/>
          <p:nvPr/>
        </p:nvSpPr>
        <p:spPr>
          <a:xfrm>
            <a:off x="512082" y="1429311"/>
            <a:ext cx="6236677" cy="1938992"/>
          </a:xfrm>
          <a:prstGeom prst="rect">
            <a:avLst/>
          </a:prstGeom>
        </p:spPr>
        <p:txBody>
          <a:bodyPr wrap="square">
            <a:spAutoFit/>
          </a:bodyPr>
          <a:lstStyle/>
          <a:p>
            <a:pPr algn="just"/>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Establecer los criterios generales para el cumplimiento de las disposiciones en materia de promoción de CS, para que los beneficiarios o Integrantes del comité(s) vigilen la aplicación de los recursos públicos federales asignados durante el ejercicio fiscal 2023 a través del PRODEP.</a:t>
            </a:r>
          </a:p>
        </p:txBody>
      </p:sp>
      <p:sp>
        <p:nvSpPr>
          <p:cNvPr id="37" name="Rectángulo 36"/>
          <p:cNvSpPr/>
          <p:nvPr/>
        </p:nvSpPr>
        <p:spPr>
          <a:xfrm>
            <a:off x="496585" y="3844543"/>
            <a:ext cx="6096000" cy="2246769"/>
          </a:xfrm>
          <a:prstGeom prst="rect">
            <a:avLst/>
          </a:prstGeom>
        </p:spPr>
        <p:txBody>
          <a:bodyPr>
            <a:spAutoFit/>
          </a:bodyPr>
          <a:lstStyle/>
          <a:p>
            <a:pPr algn="just"/>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Señala los procedimientos que deberán seguir los Responsables de la CS nombrados en cada una de las Instancias Ejecutoras, que resulten beneficiadas en el ejercicio fiscal 2023 en el marco del PRODEP, con el propósito de promover y dar seguimiento a la CS en la operación del Programa en comento en 2023.</a:t>
            </a:r>
          </a:p>
        </p:txBody>
      </p:sp>
      <p:pic>
        <p:nvPicPr>
          <p:cNvPr id="38" name="Imagen 37"/>
          <p:cNvPicPr>
            <a:picLocks noChangeAspect="1"/>
          </p:cNvPicPr>
          <p:nvPr/>
        </p:nvPicPr>
        <p:blipFill rotWithShape="1">
          <a:blip r:embed="rId2"/>
          <a:srcRect l="48462" t="31180" r="27192" b="24102"/>
          <a:stretch/>
        </p:blipFill>
        <p:spPr>
          <a:xfrm>
            <a:off x="6930336" y="817481"/>
            <a:ext cx="5104488" cy="5273831"/>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181958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546207" y="83599"/>
            <a:ext cx="7125286" cy="1143000"/>
          </a:xfrm>
        </p:spPr>
        <p:txBody>
          <a:bodyPr>
            <a:normAutofit/>
          </a:bodyPr>
          <a:lstStyle/>
          <a:p>
            <a:pPr eaLnBrk="1" hangingPunct="1">
              <a:defRPr/>
            </a:pPr>
            <a:r>
              <a:rPr lang="es-ES"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t>Reglas de Operación</a:t>
            </a:r>
          </a:p>
        </p:txBody>
      </p:sp>
      <p:pic>
        <p:nvPicPr>
          <p:cNvPr id="7" name="Imagen 6"/>
          <p:cNvPicPr>
            <a:picLocks noChangeAspect="1"/>
          </p:cNvPicPr>
          <p:nvPr/>
        </p:nvPicPr>
        <p:blipFill rotWithShape="1">
          <a:blip r:embed="rId2"/>
          <a:srcRect l="26423" t="34667" r="31923" b="22667"/>
          <a:stretch/>
        </p:blipFill>
        <p:spPr>
          <a:xfrm>
            <a:off x="1885070" y="998806"/>
            <a:ext cx="9045976" cy="5212087"/>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274580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7423" t="33846" r="17500" b="10359"/>
          <a:stretch/>
        </p:blipFill>
        <p:spPr>
          <a:xfrm>
            <a:off x="3770143" y="1769739"/>
            <a:ext cx="8238404" cy="3973133"/>
          </a:xfrm>
          <a:prstGeom prst="rect">
            <a:avLst/>
          </a:prstGeom>
        </p:spPr>
      </p:pic>
      <p:sp>
        <p:nvSpPr>
          <p:cNvPr id="5" name="Rectángulo 4"/>
          <p:cNvSpPr/>
          <p:nvPr/>
        </p:nvSpPr>
        <p:spPr>
          <a:xfrm>
            <a:off x="457200" y="1769739"/>
            <a:ext cx="3135923" cy="3785652"/>
          </a:xfrm>
          <a:prstGeom prst="rect">
            <a:avLst/>
          </a:prstGeom>
        </p:spPr>
        <p:txBody>
          <a:bodyPr wrap="square">
            <a:spAutoFit/>
          </a:bodyPr>
          <a:lstStyle/>
          <a:p>
            <a:pPr algn="just"/>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Conocer las disposiciones en materia de promoción de contraloría social, con el propósito de que los beneficiarios o integrantes del Comité de Contraloría Social realicen el seguimiento, supervisión y vigilancia de la aplicación de los recursos públicos federales. </a:t>
            </a:r>
          </a:p>
        </p:txBody>
      </p:sp>
      <p:sp>
        <p:nvSpPr>
          <p:cNvPr id="6" name="Rectangle 2"/>
          <p:cNvSpPr>
            <a:spLocks noGrp="1" noChangeArrowheads="1"/>
          </p:cNvSpPr>
          <p:nvPr>
            <p:ph type="title"/>
          </p:nvPr>
        </p:nvSpPr>
        <p:spPr>
          <a:xfrm>
            <a:off x="3459707" y="502367"/>
            <a:ext cx="8229600" cy="1143000"/>
          </a:xfrm>
        </p:spPr>
        <p:txBody>
          <a:bodyPr>
            <a:normAutofit/>
          </a:bodyPr>
          <a:lstStyle/>
          <a:p>
            <a:r>
              <a:rPr lang="es-MX"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t>Propósito de la Capacitación</a:t>
            </a:r>
            <a:endParaRPr lang="es-ES" altLang="es-MX" sz="36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2777797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D46E64-32DF-451A-8A5F-783CD83F95B4}"/>
              </a:ext>
            </a:extLst>
          </p:cNvPr>
          <p:cNvSpPr/>
          <p:nvPr/>
        </p:nvSpPr>
        <p:spPr>
          <a:xfrm>
            <a:off x="5177276" y="1427605"/>
            <a:ext cx="6569248" cy="1323439"/>
          </a:xfrm>
          <a:prstGeom prst="rect">
            <a:avLst/>
          </a:prstGeom>
        </p:spPr>
        <p:txBody>
          <a:bodyPr wrap="square">
            <a:spAutoFit/>
          </a:bodyPr>
          <a:lstStyle/>
          <a:p>
            <a:pPr algn="just"/>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1. Difundir los documentos de contraloría social, formatos y la normatividad, de acuerdo al </a:t>
            </a:r>
            <a:r>
              <a:rPr lang="es-MX" sz="2000" dirty="0" err="1" smtClean="0">
                <a:latin typeface="Arial Unicode MS" panose="020B0604020202020204" pitchFamily="34" charset="-128"/>
                <a:ea typeface="Arial Unicode MS" panose="020B0604020202020204" pitchFamily="34" charset="-128"/>
                <a:cs typeface="Arial Unicode MS" panose="020B0604020202020204" pitchFamily="34" charset="-128"/>
              </a:rPr>
              <a:t>guión</a:t>
            </a:r>
            <a:r>
              <a:rPr lang="es-MX" sz="2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que contiene la sección de actividades de difusión de la Guía Operativa.</a:t>
            </a:r>
          </a:p>
        </p:txBody>
      </p:sp>
      <p:sp>
        <p:nvSpPr>
          <p:cNvPr id="4" name="Rectángulo 3">
            <a:extLst>
              <a:ext uri="{FF2B5EF4-FFF2-40B4-BE49-F238E27FC236}">
                <a16:creationId xmlns:a16="http://schemas.microsoft.com/office/drawing/2014/main" id="{9C8EDE7A-63A8-4114-BB82-0C7AAACB93A0}"/>
              </a:ext>
            </a:extLst>
          </p:cNvPr>
          <p:cNvSpPr/>
          <p:nvPr/>
        </p:nvSpPr>
        <p:spPr>
          <a:xfrm>
            <a:off x="5177275" y="3334526"/>
            <a:ext cx="6738059" cy="2554545"/>
          </a:xfrm>
          <a:prstGeom prst="rect">
            <a:avLst/>
          </a:prstGeom>
        </p:spPr>
        <p:txBody>
          <a:bodyPr wrap="square">
            <a:spAutoFit/>
          </a:bodyPr>
          <a:lstStyle/>
          <a:p>
            <a:pPr algn="just"/>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2. La IE generará mecanismos para realizar las actividades de difusión al interior de ésta, de conformidad con su capacidad presupuestal, pudiendo emplear los medios a los que tenga acceso (por ejemplo folletos, dípticos, trípticos, carteles, páginas de internet, correo institucional, documentos, etc.) y ponerlos del conocimiento de los beneficiarios, y de la comunidad universitaria en general.</a:t>
            </a:r>
          </a:p>
        </p:txBody>
      </p:sp>
      <p:pic>
        <p:nvPicPr>
          <p:cNvPr id="6" name="Imagen 5">
            <a:extLst>
              <a:ext uri="{FF2B5EF4-FFF2-40B4-BE49-F238E27FC236}">
                <a16:creationId xmlns:a16="http://schemas.microsoft.com/office/drawing/2014/main" id="{01C88643-93E2-480F-B9D9-A1D3E3FEC98B}"/>
              </a:ext>
            </a:extLst>
          </p:cNvPr>
          <p:cNvPicPr>
            <a:picLocks noChangeAspect="1"/>
          </p:cNvPicPr>
          <p:nvPr/>
        </p:nvPicPr>
        <p:blipFill>
          <a:blip r:embed="rId2"/>
          <a:stretch>
            <a:fillRect/>
          </a:stretch>
        </p:blipFill>
        <p:spPr>
          <a:xfrm>
            <a:off x="454828" y="2089324"/>
            <a:ext cx="4280491" cy="3091466"/>
          </a:xfrm>
          <a:prstGeom prst="rect">
            <a:avLst/>
          </a:prstGeom>
        </p:spPr>
      </p:pic>
      <p:sp>
        <p:nvSpPr>
          <p:cNvPr id="9" name="Rectangle 2"/>
          <p:cNvSpPr>
            <a:spLocks noGrp="1" noChangeArrowheads="1"/>
          </p:cNvSpPr>
          <p:nvPr>
            <p:ph type="title"/>
          </p:nvPr>
        </p:nvSpPr>
        <p:spPr>
          <a:xfrm>
            <a:off x="3600799" y="187996"/>
            <a:ext cx="7125286" cy="1143000"/>
          </a:xfrm>
        </p:spPr>
        <p:txBody>
          <a:bodyPr>
            <a:normAutofit/>
          </a:bodyPr>
          <a:lstStyle/>
          <a:p>
            <a:pPr eaLnBrk="1" hangingPunct="1">
              <a:defRPr/>
            </a:pPr>
            <a:r>
              <a:rPr lang="es-ES"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t>Actividades de Difusión </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2440721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230544" y="583870"/>
            <a:ext cx="10286677" cy="1077218"/>
          </a:xfrm>
          <a:prstGeom prst="rect">
            <a:avLst/>
          </a:prstGeom>
        </p:spPr>
        <p:txBody>
          <a:bodyPr wrap="square">
            <a:spAutoFit/>
          </a:bodyPr>
          <a:lstStyle/>
          <a:p>
            <a:pPr algn="ctr"/>
            <a:r>
              <a:rPr lang="es-MX" sz="3200" b="1" dirty="0">
                <a:latin typeface="Arial Unicode MS" panose="020B0604020202020204" pitchFamily="34" charset="-128"/>
                <a:ea typeface="Arial Unicode MS" panose="020B0604020202020204" pitchFamily="34" charset="-128"/>
                <a:cs typeface="Arial Unicode MS" panose="020B0604020202020204" pitchFamily="34" charset="-128"/>
              </a:rPr>
              <a:t>Formato 1: Programa Institucional de Trabajo de Contraloría Social (PITCS)</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pic>
        <p:nvPicPr>
          <p:cNvPr id="5" name="Imagen 4"/>
          <p:cNvPicPr/>
          <p:nvPr/>
        </p:nvPicPr>
        <p:blipFill rotWithShape="1">
          <a:blip r:embed="rId3"/>
          <a:srcRect l="1697" t="26866" r="35507" b="11249"/>
          <a:stretch/>
        </p:blipFill>
        <p:spPr bwMode="auto">
          <a:xfrm>
            <a:off x="1214651" y="1828800"/>
            <a:ext cx="9294125" cy="42717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4992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2633946" y="73093"/>
            <a:ext cx="562923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2. Minuta de Reunión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sp>
        <p:nvSpPr>
          <p:cNvPr id="10" name="CuadroTexto 9">
            <a:extLst>
              <a:ext uri="{FF2B5EF4-FFF2-40B4-BE49-F238E27FC236}">
                <a16:creationId xmlns:a16="http://schemas.microsoft.com/office/drawing/2014/main" id="{BCE0EAD5-C369-4AC6-A846-C84D659EFB17}"/>
              </a:ext>
            </a:extLst>
          </p:cNvPr>
          <p:cNvSpPr txBox="1"/>
          <p:nvPr/>
        </p:nvSpPr>
        <p:spPr>
          <a:xfrm>
            <a:off x="357149" y="788474"/>
            <a:ext cx="11014745" cy="5262979"/>
          </a:xfrm>
          <a:prstGeom prst="rect">
            <a:avLst/>
          </a:prstGeom>
          <a:noFill/>
        </p:spPr>
        <p:txBody>
          <a:bodyPr wrap="square">
            <a:spAutoFit/>
          </a:bodyPr>
          <a:lstStyle/>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Números de Reuniones y Objetivos: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Primera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Constituir el Comité de Contraloría Social</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Capacitar a los integrantes del Comité de CS</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Segunda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del Presupuesto Asignado</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 los Materiales de Capacitación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 los Materiales de Difusión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Tercera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Verificar que se hayan realizado todas las actividades programadas en el PITCS al cierre del año</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Realizar el Informe Final de CCS y subirlo a la Página de la Universidad</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Cuarta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Elaborar reporte final de Quejas y Denuncias</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Analizar los resultados y elaborar un reporte final de CS y Acciones de Mejora para el siguiente ejercicio fiscal</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4718" y="320537"/>
            <a:ext cx="3048006" cy="743714"/>
          </a:xfrm>
          <a:prstGeom prst="rect">
            <a:avLst/>
          </a:prstGeom>
        </p:spPr>
      </p:pic>
    </p:spTree>
    <p:extLst>
      <p:ext uri="{BB962C8B-B14F-4D97-AF65-F5344CB8AC3E}">
        <p14:creationId xmlns:p14="http://schemas.microsoft.com/office/powerpoint/2010/main" val="1189770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D4D8D72-C7FE-79EE-F2B9-F4DE440F8632}"/>
              </a:ext>
            </a:extLst>
          </p:cNvPr>
          <p:cNvPicPr>
            <a:picLocks noChangeAspect="1"/>
          </p:cNvPicPr>
          <p:nvPr/>
        </p:nvPicPr>
        <p:blipFill>
          <a:blip r:embed="rId2"/>
          <a:stretch>
            <a:fillRect/>
          </a:stretch>
        </p:blipFill>
        <p:spPr>
          <a:xfrm>
            <a:off x="710897" y="199238"/>
            <a:ext cx="10033792" cy="6459523"/>
          </a:xfrm>
          <a:prstGeom prst="rect">
            <a:avLst/>
          </a:prstGeom>
        </p:spPr>
      </p:pic>
      <p:sp>
        <p:nvSpPr>
          <p:cNvPr id="4" name="CuadroTexto 3">
            <a:extLst>
              <a:ext uri="{FF2B5EF4-FFF2-40B4-BE49-F238E27FC236}">
                <a16:creationId xmlns:a16="http://schemas.microsoft.com/office/drawing/2014/main" id="{93F9BFF3-3FB9-855E-9B53-09FAD4B7FD37}"/>
              </a:ext>
            </a:extLst>
          </p:cNvPr>
          <p:cNvSpPr txBox="1"/>
          <p:nvPr/>
        </p:nvSpPr>
        <p:spPr>
          <a:xfrm>
            <a:off x="1308683" y="3003259"/>
            <a:ext cx="3900880" cy="276999"/>
          </a:xfrm>
          <a:prstGeom prst="rect">
            <a:avLst/>
          </a:prstGeom>
          <a:solidFill>
            <a:schemeClr val="bg1"/>
          </a:solidFill>
        </p:spPr>
        <p:txBody>
          <a:bodyPr wrap="square" rtlCol="0">
            <a:spAutoFit/>
          </a:bodyPr>
          <a:lstStyle/>
          <a:p>
            <a:r>
              <a:rPr lang="es-MX" sz="1200" dirty="0"/>
              <a:t>CONSTITUIR EL COMITÉ DE CONTRALORÍA SOCIAL</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4718" y="320537"/>
            <a:ext cx="3048006" cy="743714"/>
          </a:xfrm>
          <a:prstGeom prst="rect">
            <a:avLst/>
          </a:prstGeom>
        </p:spPr>
      </p:pic>
    </p:spTree>
    <p:extLst>
      <p:ext uri="{BB962C8B-B14F-4D97-AF65-F5344CB8AC3E}">
        <p14:creationId xmlns:p14="http://schemas.microsoft.com/office/powerpoint/2010/main" val="3395571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79AFC2A-777C-5251-9A76-0E59D8DD29FA}"/>
              </a:ext>
            </a:extLst>
          </p:cNvPr>
          <p:cNvPicPr>
            <a:picLocks noChangeAspect="1"/>
          </p:cNvPicPr>
          <p:nvPr/>
        </p:nvPicPr>
        <p:blipFill>
          <a:blip r:embed="rId3"/>
          <a:stretch>
            <a:fillRect/>
          </a:stretch>
        </p:blipFill>
        <p:spPr>
          <a:xfrm>
            <a:off x="755166" y="0"/>
            <a:ext cx="10681668" cy="6858000"/>
          </a:xfrm>
          <a:prstGeom prst="rect">
            <a:avLst/>
          </a:prstGeom>
        </p:spPr>
      </p:pic>
      <p:sp>
        <p:nvSpPr>
          <p:cNvPr id="7" name="CuadroTexto 6">
            <a:extLst>
              <a:ext uri="{FF2B5EF4-FFF2-40B4-BE49-F238E27FC236}">
                <a16:creationId xmlns:a16="http://schemas.microsoft.com/office/drawing/2014/main" id="{551953C5-9A98-EC17-79FA-D97BB7488A52}"/>
              </a:ext>
            </a:extLst>
          </p:cNvPr>
          <p:cNvSpPr txBox="1"/>
          <p:nvPr/>
        </p:nvSpPr>
        <p:spPr>
          <a:xfrm>
            <a:off x="1428750" y="3038475"/>
            <a:ext cx="4162425" cy="307777"/>
          </a:xfrm>
          <a:prstGeom prst="rect">
            <a:avLst/>
          </a:prstGeom>
          <a:solidFill>
            <a:schemeClr val="bg1"/>
          </a:solidFill>
        </p:spPr>
        <p:txBody>
          <a:bodyPr wrap="square" rtlCol="0">
            <a:spAutoFit/>
          </a:bodyPr>
          <a:lstStyle/>
          <a:p>
            <a:r>
              <a:rPr lang="es-MX" sz="1400" dirty="0">
                <a:latin typeface="Arial" panose="020B0604020202020204" pitchFamily="34" charset="0"/>
                <a:cs typeface="Arial" panose="020B0604020202020204" pitchFamily="34" charset="0"/>
              </a:rPr>
              <a:t>CAPACITACIÓN DEL COMITÉ</a:t>
            </a: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048006" cy="743714"/>
          </a:xfrm>
          <a:prstGeom prst="rect">
            <a:avLst/>
          </a:prstGeom>
        </p:spPr>
      </p:pic>
    </p:spTree>
    <p:extLst>
      <p:ext uri="{BB962C8B-B14F-4D97-AF65-F5344CB8AC3E}">
        <p14:creationId xmlns:p14="http://schemas.microsoft.com/office/powerpoint/2010/main" val="1375253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646040" y="502367"/>
            <a:ext cx="8048998" cy="1310552"/>
          </a:xfrm>
          <a:prstGeom prst="rect">
            <a:avLst/>
          </a:prstGeom>
        </p:spPr>
        <p:txBody>
          <a:bodyPr wrap="none">
            <a:spAutoFit/>
          </a:bodyPr>
          <a:lstStyle/>
          <a:p>
            <a:pPr algn="ctr">
              <a:lnSpc>
                <a:spcPct val="150000"/>
              </a:lnSpc>
            </a:pPr>
            <a:r>
              <a:rPr lang="es-MX" sz="2800" b="1" dirty="0">
                <a:latin typeface="Arial Unicode MS" panose="020B0604020202020204" pitchFamily="34" charset="-128"/>
                <a:ea typeface="Arial Unicode MS" panose="020B0604020202020204" pitchFamily="34" charset="-128"/>
                <a:cs typeface="Arial Unicode MS" panose="020B0604020202020204" pitchFamily="34" charset="-128"/>
              </a:rPr>
              <a:t>Programa para el Desarrollo Profesional Docente</a:t>
            </a:r>
          </a:p>
          <a:p>
            <a:pPr algn="ctr">
              <a:lnSpc>
                <a:spcPct val="150000"/>
              </a:lnSpc>
            </a:pPr>
            <a:r>
              <a:rPr lang="es-MX" sz="2800" b="1" dirty="0">
                <a:latin typeface="Arial Unicode MS" panose="020B0604020202020204" pitchFamily="34" charset="-128"/>
                <a:ea typeface="Arial Unicode MS" panose="020B0604020202020204" pitchFamily="34" charset="-128"/>
                <a:cs typeface="Arial Unicode MS" panose="020B0604020202020204" pitchFamily="34" charset="-128"/>
              </a:rPr>
              <a:t>PRODEP </a:t>
            </a:r>
          </a:p>
        </p:txBody>
      </p:sp>
      <p:sp>
        <p:nvSpPr>
          <p:cNvPr id="8" name="Flecha abajo 7"/>
          <p:cNvSpPr/>
          <p:nvPr/>
        </p:nvSpPr>
        <p:spPr>
          <a:xfrm>
            <a:off x="5123160" y="2583519"/>
            <a:ext cx="1094758" cy="68211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p:cNvSpPr txBox="1"/>
          <p:nvPr/>
        </p:nvSpPr>
        <p:spPr>
          <a:xfrm>
            <a:off x="4422441" y="1953757"/>
            <a:ext cx="2496196" cy="461665"/>
          </a:xfrm>
          <a:prstGeom prst="rect">
            <a:avLst/>
          </a:prstGeom>
          <a:noFill/>
        </p:spPr>
        <p:txBody>
          <a:bodyPr wrap="none" rtlCol="0">
            <a:spAutoFit/>
          </a:bodyPr>
          <a:lstStyle/>
          <a:p>
            <a:r>
              <a:rPr lang="es-MX" sz="2400" b="1" dirty="0">
                <a:latin typeface="Arial Unicode MS" panose="020B0604020202020204" pitchFamily="34" charset="-128"/>
                <a:ea typeface="Arial Unicode MS" panose="020B0604020202020204" pitchFamily="34" charset="-128"/>
                <a:cs typeface="Arial Unicode MS" panose="020B0604020202020204" pitchFamily="34" charset="-128"/>
              </a:rPr>
              <a:t>Objetivo General</a:t>
            </a:r>
          </a:p>
        </p:txBody>
      </p:sp>
      <p:sp>
        <p:nvSpPr>
          <p:cNvPr id="10" name="Rectángulo 9"/>
          <p:cNvSpPr/>
          <p:nvPr/>
        </p:nvSpPr>
        <p:spPr>
          <a:xfrm>
            <a:off x="1287909" y="3410913"/>
            <a:ext cx="8765260" cy="2813463"/>
          </a:xfrm>
          <a:prstGeom prst="rect">
            <a:avLst/>
          </a:prstGeom>
        </p:spPr>
        <p:txBody>
          <a:bodyPr wrap="square">
            <a:spAutoFit/>
          </a:bodyPr>
          <a:lstStyle/>
          <a:p>
            <a:pPr algn="just">
              <a:lnSpc>
                <a:spcPct val="150000"/>
              </a:lnSpc>
            </a:pPr>
            <a:r>
              <a:rPr lang="es-ES" sz="2000" dirty="0"/>
              <a:t>"Fortalecer el perfil necesario para el desempeño de las funciones de las y los profesores de tiempo completo, personal docente, personal técnico docente y personal con funciones de dirección, supervisión o asesoría técnico-pedagógica de las instituciones de educación públicas, a través de programas de formación, actualización académica, capacitación y/o proyectos de investigación en igualdad de oportunidades para mujeres y hombres".</a:t>
            </a:r>
            <a:endParaRPr 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1127428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895C1A7-2046-BF9D-792A-04B4DBEBD0CF}"/>
              </a:ext>
            </a:extLst>
          </p:cNvPr>
          <p:cNvPicPr>
            <a:picLocks noChangeAspect="1"/>
          </p:cNvPicPr>
          <p:nvPr/>
        </p:nvPicPr>
        <p:blipFill>
          <a:blip r:embed="rId2"/>
          <a:stretch>
            <a:fillRect/>
          </a:stretch>
        </p:blipFill>
        <p:spPr>
          <a:xfrm>
            <a:off x="3116247" y="0"/>
            <a:ext cx="5959505" cy="6858000"/>
          </a:xfrm>
          <a:prstGeom prst="rect">
            <a:avLst/>
          </a:prstGeom>
        </p:spPr>
      </p:pic>
      <p:sp>
        <p:nvSpPr>
          <p:cNvPr id="3" name="CuadroTexto 2">
            <a:extLst>
              <a:ext uri="{FF2B5EF4-FFF2-40B4-BE49-F238E27FC236}">
                <a16:creationId xmlns:a16="http://schemas.microsoft.com/office/drawing/2014/main" id="{87D44988-A22E-8C7B-E521-88D30503FDA1}"/>
              </a:ext>
            </a:extLst>
          </p:cNvPr>
          <p:cNvSpPr txBox="1"/>
          <p:nvPr/>
        </p:nvSpPr>
        <p:spPr>
          <a:xfrm>
            <a:off x="3728577" y="2881159"/>
            <a:ext cx="4906296" cy="769441"/>
          </a:xfrm>
          <a:prstGeom prst="rect">
            <a:avLst/>
          </a:prstGeom>
          <a:solidFill>
            <a:schemeClr val="bg1"/>
          </a:solidFill>
          <a:ln>
            <a:solidFill>
              <a:schemeClr val="tx1"/>
            </a:solidFill>
          </a:ln>
        </p:spPr>
        <p:txBody>
          <a:bodyPr wrap="square" rtlCol="0">
            <a:spAutoFit/>
          </a:bodyPr>
          <a:lstStyle/>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del Presupuesto Asignado</a:t>
            </a:r>
            <a:endParaRPr lang="es-MX" sz="1100" dirty="0">
              <a:effectLst/>
              <a:latin typeface="Tahoma" panose="020B0604030504040204" pitchFamily="34" charset="0"/>
              <a:ea typeface="Times New Roman" panose="02020603050405020304" pitchFamily="18" charset="0"/>
            </a:endParaRPr>
          </a:p>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 los Materiales de Capacitación</a:t>
            </a:r>
            <a:endParaRPr lang="es-MX" sz="1100" dirty="0">
              <a:effectLst/>
              <a:latin typeface="Tahoma" panose="020B0604030504040204" pitchFamily="34" charset="0"/>
              <a:ea typeface="Times New Roman" panose="02020603050405020304" pitchFamily="18" charset="0"/>
            </a:endParaRPr>
          </a:p>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 los Materiales de Difusión</a:t>
            </a:r>
          </a:p>
          <a:p>
            <a:pPr marL="342900" lvl="0" indent="-342900">
              <a:tabLst>
                <a:tab pos="457200" algn="l"/>
              </a:tabLst>
            </a:pPr>
            <a:endParaRPr lang="es-MX" sz="1100" dirty="0">
              <a:effectLst/>
              <a:latin typeface="Tahoma" panose="020B0604030504040204" pitchFamily="34" charset="0"/>
              <a:ea typeface="Times New Roman" panose="02020603050405020304" pitchFamily="18"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9" y="334185"/>
            <a:ext cx="3048006" cy="743714"/>
          </a:xfrm>
          <a:prstGeom prst="rect">
            <a:avLst/>
          </a:prstGeom>
        </p:spPr>
      </p:pic>
    </p:spTree>
    <p:extLst>
      <p:ext uri="{BB962C8B-B14F-4D97-AF65-F5344CB8AC3E}">
        <p14:creationId xmlns:p14="http://schemas.microsoft.com/office/powerpoint/2010/main" val="3348125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716ECF0-34FD-D6BD-B4B4-8AE7AC6B8B2B}"/>
              </a:ext>
            </a:extLst>
          </p:cNvPr>
          <p:cNvPicPr>
            <a:picLocks noChangeAspect="1"/>
          </p:cNvPicPr>
          <p:nvPr/>
        </p:nvPicPr>
        <p:blipFill>
          <a:blip r:embed="rId2"/>
          <a:stretch>
            <a:fillRect/>
          </a:stretch>
        </p:blipFill>
        <p:spPr>
          <a:xfrm>
            <a:off x="3096578" y="0"/>
            <a:ext cx="5998843" cy="6858000"/>
          </a:xfrm>
          <a:prstGeom prst="rect">
            <a:avLst/>
          </a:prstGeom>
        </p:spPr>
      </p:pic>
      <p:sp>
        <p:nvSpPr>
          <p:cNvPr id="9" name="CuadroTexto 8">
            <a:extLst>
              <a:ext uri="{FF2B5EF4-FFF2-40B4-BE49-F238E27FC236}">
                <a16:creationId xmlns:a16="http://schemas.microsoft.com/office/drawing/2014/main" id="{49847368-50DC-421E-2B43-FE8E5106F586}"/>
              </a:ext>
            </a:extLst>
          </p:cNvPr>
          <p:cNvSpPr txBox="1"/>
          <p:nvPr/>
        </p:nvSpPr>
        <p:spPr>
          <a:xfrm>
            <a:off x="3714749" y="3209925"/>
            <a:ext cx="4810126" cy="600164"/>
          </a:xfrm>
          <a:prstGeom prst="rect">
            <a:avLst/>
          </a:prstGeom>
          <a:solidFill>
            <a:schemeClr val="bg1"/>
          </a:solidFill>
          <a:ln>
            <a:solidFill>
              <a:schemeClr val="tx1"/>
            </a:solidFill>
          </a:ln>
        </p:spPr>
        <p:txBody>
          <a:bodyPr wrap="square" rtlCol="0">
            <a:spAutoFit/>
          </a:bodyPr>
          <a:lstStyle/>
          <a:p>
            <a:r>
              <a:rPr lang="es-MX" sz="1100" dirty="0">
                <a:latin typeface="Arial" panose="020B0604020202020204" pitchFamily="34" charset="0"/>
                <a:cs typeface="Arial" panose="020B0604020202020204" pitchFamily="34" charset="0"/>
              </a:rPr>
              <a:t>Verificar que se hayan realizado todas las actividades programadas en el PITCS al cierre del año</a:t>
            </a:r>
          </a:p>
          <a:p>
            <a:r>
              <a:rPr lang="es-MX" sz="1100" dirty="0">
                <a:latin typeface="Arial" panose="020B0604020202020204" pitchFamily="34" charset="0"/>
                <a:cs typeface="Arial" panose="020B0604020202020204" pitchFamily="34" charset="0"/>
              </a:rPr>
              <a:t>Realizar el Informe Final de CCS y subirlo a la Página de la Universidad</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2" y="497958"/>
            <a:ext cx="3048006" cy="743714"/>
          </a:xfrm>
          <a:prstGeom prst="rect">
            <a:avLst/>
          </a:prstGeom>
        </p:spPr>
      </p:pic>
    </p:spTree>
    <p:extLst>
      <p:ext uri="{BB962C8B-B14F-4D97-AF65-F5344CB8AC3E}">
        <p14:creationId xmlns:p14="http://schemas.microsoft.com/office/powerpoint/2010/main" val="1136362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4594BDE-3CC6-78F4-36A5-D0A7B2F881BD}"/>
              </a:ext>
            </a:extLst>
          </p:cNvPr>
          <p:cNvPicPr>
            <a:picLocks noChangeAspect="1"/>
          </p:cNvPicPr>
          <p:nvPr/>
        </p:nvPicPr>
        <p:blipFill>
          <a:blip r:embed="rId2"/>
          <a:stretch>
            <a:fillRect/>
          </a:stretch>
        </p:blipFill>
        <p:spPr>
          <a:xfrm>
            <a:off x="3104204" y="0"/>
            <a:ext cx="5983592" cy="6858000"/>
          </a:xfrm>
          <a:prstGeom prst="rect">
            <a:avLst/>
          </a:prstGeom>
        </p:spPr>
      </p:pic>
      <p:sp>
        <p:nvSpPr>
          <p:cNvPr id="3" name="CuadroTexto 2">
            <a:extLst>
              <a:ext uri="{FF2B5EF4-FFF2-40B4-BE49-F238E27FC236}">
                <a16:creationId xmlns:a16="http://schemas.microsoft.com/office/drawing/2014/main" id="{BD597939-2C98-62FF-CEE8-28A702719640}"/>
              </a:ext>
            </a:extLst>
          </p:cNvPr>
          <p:cNvSpPr txBox="1"/>
          <p:nvPr/>
        </p:nvSpPr>
        <p:spPr>
          <a:xfrm>
            <a:off x="3800475" y="3209925"/>
            <a:ext cx="4781550" cy="615553"/>
          </a:xfrm>
          <a:prstGeom prst="rect">
            <a:avLst/>
          </a:prstGeom>
          <a:solidFill>
            <a:schemeClr val="bg1"/>
          </a:solidFill>
          <a:ln>
            <a:solidFill>
              <a:schemeClr val="tx1"/>
            </a:solidFill>
          </a:ln>
        </p:spPr>
        <p:txBody>
          <a:bodyPr wrap="square" rtlCol="0">
            <a:spAutoFit/>
          </a:bodyPr>
          <a:lstStyle/>
          <a:p>
            <a:r>
              <a:rPr lang="es-MX" sz="1200" dirty="0">
                <a:latin typeface="Arial" panose="020B0604020202020204" pitchFamily="34" charset="0"/>
                <a:cs typeface="Arial" panose="020B0604020202020204" pitchFamily="34" charset="0"/>
              </a:rPr>
              <a:t>1.	</a:t>
            </a:r>
            <a:r>
              <a:rPr lang="es-MX" sz="1100" dirty="0">
                <a:latin typeface="Arial" panose="020B0604020202020204" pitchFamily="34" charset="0"/>
                <a:cs typeface="Arial" panose="020B0604020202020204" pitchFamily="34" charset="0"/>
              </a:rPr>
              <a:t>Elaborar reporte final de Quejas y Denuncias</a:t>
            </a:r>
          </a:p>
          <a:p>
            <a:r>
              <a:rPr lang="es-MX" sz="1100" dirty="0">
                <a:latin typeface="Arial" panose="020B0604020202020204" pitchFamily="34" charset="0"/>
                <a:cs typeface="Arial" panose="020B0604020202020204" pitchFamily="34" charset="0"/>
              </a:rPr>
              <a:t>2.	Analizar los resultados y elaborar un reporte final de CS y Acciones de Mejora para el siguiente ejercicio fiscal</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8" y="552549"/>
            <a:ext cx="3048006" cy="743714"/>
          </a:xfrm>
          <a:prstGeom prst="rect">
            <a:avLst/>
          </a:prstGeom>
        </p:spPr>
      </p:pic>
    </p:spTree>
    <p:extLst>
      <p:ext uri="{BB962C8B-B14F-4D97-AF65-F5344CB8AC3E}">
        <p14:creationId xmlns:p14="http://schemas.microsoft.com/office/powerpoint/2010/main" val="3002345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p:cNvSpPr txBox="1">
            <a:spLocks/>
          </p:cNvSpPr>
          <p:nvPr/>
        </p:nvSpPr>
        <p:spPr bwMode="gray">
          <a:xfrm>
            <a:off x="1104900" y="516013"/>
            <a:ext cx="9839912" cy="164483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dirty="0">
                <a:ln w="0"/>
                <a:solidFill>
                  <a:sysClr val="windowText" lastClr="000000"/>
                </a:solidFill>
                <a:latin typeface="Montserrat"/>
              </a:rPr>
              <a:t>Una vez que se esté registrando en el SICS el Comité de Contraloría Social, el Sistema genera una clave de registro, la cual identifica a la Universidad para la Función Pública. </a:t>
            </a:r>
          </a:p>
          <a:p>
            <a:endParaRPr lang="en-US" sz="1600" dirty="0">
              <a:ln w="0"/>
              <a:solidFill>
                <a:sysClr val="windowText" lastClr="000000"/>
              </a:solidFill>
              <a:latin typeface="Montserrat"/>
            </a:endParaRPr>
          </a:p>
          <a:p>
            <a:r>
              <a:rPr lang="en-US" sz="1600" dirty="0">
                <a:ln w="0"/>
                <a:solidFill>
                  <a:sysClr val="windowText" lastClr="000000"/>
                </a:solidFill>
                <a:latin typeface="Montserrat"/>
              </a:rPr>
              <a:t>Esta clave es la que van anotar en todas las minutas que realicen (sólo la primer minuta no lleva la clave de registro).</a:t>
            </a:r>
          </a:p>
        </p:txBody>
      </p:sp>
      <p:pic>
        <p:nvPicPr>
          <p:cNvPr id="21" name="Imagen 20"/>
          <p:cNvPicPr>
            <a:picLocks noChangeAspect="1"/>
          </p:cNvPicPr>
          <p:nvPr/>
        </p:nvPicPr>
        <p:blipFill>
          <a:blip r:embed="rId2"/>
          <a:stretch>
            <a:fillRect/>
          </a:stretch>
        </p:blipFill>
        <p:spPr>
          <a:xfrm>
            <a:off x="902319" y="2331443"/>
            <a:ext cx="9333785" cy="3279932"/>
          </a:xfrm>
          <a:prstGeom prst="rect">
            <a:avLst/>
          </a:prstGeom>
        </p:spPr>
      </p:pic>
      <p:cxnSp>
        <p:nvCxnSpPr>
          <p:cNvPr id="23" name="Conector recto de flecha 22"/>
          <p:cNvCxnSpPr/>
          <p:nvPr/>
        </p:nvCxnSpPr>
        <p:spPr>
          <a:xfrm>
            <a:off x="5806156" y="2689412"/>
            <a:ext cx="799039" cy="15219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Rectángulo 23"/>
          <p:cNvSpPr/>
          <p:nvPr/>
        </p:nvSpPr>
        <p:spPr>
          <a:xfrm>
            <a:off x="988044" y="5781969"/>
            <a:ext cx="9333785" cy="6252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800"/>
              </a:spcAft>
            </a:pPr>
            <a:r>
              <a:rPr lang="es-MX" sz="1100" b="1" dirty="0">
                <a:solidFill>
                  <a:prstClr val="black"/>
                </a:solidFill>
                <a:latin typeface="Montserrat" panose="00000500000000000000" pitchFamily="2" charset="0"/>
                <a:ea typeface="Calibri" panose="020F0502020204030204" pitchFamily="34" charset="0"/>
                <a:cs typeface="Times New Roman" panose="02020603050405020304" pitchFamily="18" charset="0"/>
              </a:rPr>
              <a:t>La Clave de Registro del Comité, está conformada por el ejercicio fiscal, el ramo administrativo, la clave presupuestaria del programa, la clave de la Instancia Normativa, la clave de la entidad federativa, la clave del municipio, la clave de la localidad, el número consecutivo y el número de apoyos a vigilar por el Comité. </a:t>
            </a:r>
          </a:p>
        </p:txBody>
      </p:sp>
      <p:sp>
        <p:nvSpPr>
          <p:cNvPr id="26" name="Rectángulo 25"/>
          <p:cNvSpPr/>
          <p:nvPr/>
        </p:nvSpPr>
        <p:spPr>
          <a:xfrm>
            <a:off x="5912747" y="4211393"/>
            <a:ext cx="3558314"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ln w="0"/>
                <a:solidFill>
                  <a:sysClr val="windowText" lastClr="000000"/>
                </a:solidFill>
                <a:latin typeface="Calibri" panose="020F0502020204030204" pitchFamily="34" charset="0"/>
                <a:ea typeface="Times New Roman" panose="02020603050405020304" pitchFamily="18" charset="0"/>
                <a:cs typeface="Times New Roman" panose="02020603050405020304" pitchFamily="18" charset="0"/>
              </a:rPr>
              <a:t>2022-11-S247-04-514-01-001-2336-1/1</a:t>
            </a:r>
            <a:endParaRPr lang="es-MX" sz="1600" dirty="0">
              <a:ln w="0"/>
              <a:solidFill>
                <a:sysClr val="windowText" lastClr="000000"/>
              </a:solid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15" name="Grupo 14"/>
          <p:cNvGrpSpPr/>
          <p:nvPr/>
        </p:nvGrpSpPr>
        <p:grpSpPr>
          <a:xfrm>
            <a:off x="3948056" y="149338"/>
            <a:ext cx="3571541" cy="440936"/>
            <a:chOff x="3136593" y="140010"/>
            <a:chExt cx="4565882" cy="712866"/>
          </a:xfrm>
        </p:grpSpPr>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593" y="140010"/>
              <a:ext cx="3931181" cy="712866"/>
            </a:xfrm>
            <a:prstGeom prst="rect">
              <a:avLst/>
            </a:prstGeom>
          </p:spPr>
        </p:pic>
        <p:pic>
          <p:nvPicPr>
            <p:cNvPr id="18" name="Imagen 17"/>
            <p:cNvPicPr/>
            <p:nvPr/>
          </p:nvPicPr>
          <p:blipFill>
            <a:blip r:embed="rId4"/>
            <a:stretch>
              <a:fillRect/>
            </a:stretch>
          </p:blipFill>
          <p:spPr>
            <a:xfrm>
              <a:off x="7067774" y="246016"/>
              <a:ext cx="634701" cy="528535"/>
            </a:xfrm>
            <a:prstGeom prst="rect">
              <a:avLst/>
            </a:prstGeom>
          </p:spPr>
        </p:pic>
      </p:gr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826" y="6510"/>
            <a:ext cx="3048006" cy="743714"/>
          </a:xfrm>
          <a:prstGeom prst="rect">
            <a:avLst/>
          </a:prstGeom>
        </p:spPr>
      </p:pic>
    </p:spTree>
    <p:extLst>
      <p:ext uri="{BB962C8B-B14F-4D97-AF65-F5344CB8AC3E}">
        <p14:creationId xmlns:p14="http://schemas.microsoft.com/office/powerpoint/2010/main" val="2028989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5718484" cy="954107"/>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3. Acta de Constitución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2" name="Imagen 1">
            <a:extLst>
              <a:ext uri="{FF2B5EF4-FFF2-40B4-BE49-F238E27FC236}">
                <a16:creationId xmlns:a16="http://schemas.microsoft.com/office/drawing/2014/main" id="{F99B5096-5459-CA0C-6122-92E4868E3F5B}"/>
              </a:ext>
            </a:extLst>
          </p:cNvPr>
          <p:cNvPicPr>
            <a:picLocks noChangeAspect="1"/>
          </p:cNvPicPr>
          <p:nvPr/>
        </p:nvPicPr>
        <p:blipFill>
          <a:blip r:embed="rId3"/>
          <a:stretch>
            <a:fillRect/>
          </a:stretch>
        </p:blipFill>
        <p:spPr>
          <a:xfrm>
            <a:off x="0" y="993535"/>
            <a:ext cx="12192000" cy="5225777"/>
          </a:xfrm>
          <a:prstGeom prst="rect">
            <a:avLst/>
          </a:prstGeom>
        </p:spPr>
      </p:pic>
      <p:sp>
        <p:nvSpPr>
          <p:cNvPr id="3" name="Rectángulo 2">
            <a:extLst>
              <a:ext uri="{FF2B5EF4-FFF2-40B4-BE49-F238E27FC236}">
                <a16:creationId xmlns:a16="http://schemas.microsoft.com/office/drawing/2014/main" id="{A0128238-EEBF-55E8-104A-83612B901211}"/>
              </a:ext>
            </a:extLst>
          </p:cNvPr>
          <p:cNvSpPr/>
          <p:nvPr/>
        </p:nvSpPr>
        <p:spPr>
          <a:xfrm>
            <a:off x="219075" y="6041888"/>
            <a:ext cx="895910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S_tradnl" b="1" dirty="0">
                <a:solidFill>
                  <a:srgbClr val="000000"/>
                </a:solidFill>
                <a:latin typeface="Montserrat SemiBold" panose="020B0604020202020204" charset="0"/>
                <a:ea typeface="MS Mincho"/>
              </a:rPr>
              <a:t>Capturar a más tardar dentro de los 15 días hábiles (21 días naturales) posteriores a la fecha de su constitución.</a:t>
            </a:r>
            <a:endParaRPr lang="es-MX" dirty="0">
              <a:latin typeface="Montserrat SemiBold" panose="020B0604020202020204" charset="0"/>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9309" y="73093"/>
            <a:ext cx="3048006" cy="743714"/>
          </a:xfrm>
          <a:prstGeom prst="rect">
            <a:avLst/>
          </a:prstGeom>
        </p:spPr>
      </p:pic>
    </p:spTree>
    <p:extLst>
      <p:ext uri="{BB962C8B-B14F-4D97-AF65-F5344CB8AC3E}">
        <p14:creationId xmlns:p14="http://schemas.microsoft.com/office/powerpoint/2010/main" val="735595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6243354"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4. Acta de Sustitución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3" name="Imagen 2">
            <a:extLst>
              <a:ext uri="{FF2B5EF4-FFF2-40B4-BE49-F238E27FC236}">
                <a16:creationId xmlns:a16="http://schemas.microsoft.com/office/drawing/2014/main" id="{619C2D67-56D7-C040-CFB3-7F0100A16EA8}"/>
              </a:ext>
            </a:extLst>
          </p:cNvPr>
          <p:cNvPicPr>
            <a:picLocks noChangeAspect="1"/>
          </p:cNvPicPr>
          <p:nvPr/>
        </p:nvPicPr>
        <p:blipFill>
          <a:blip r:embed="rId3"/>
          <a:stretch>
            <a:fillRect/>
          </a:stretch>
        </p:blipFill>
        <p:spPr>
          <a:xfrm>
            <a:off x="83652" y="782052"/>
            <a:ext cx="11858625" cy="5293895"/>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7550" y="61228"/>
            <a:ext cx="3048006" cy="743714"/>
          </a:xfrm>
          <a:prstGeom prst="rect">
            <a:avLst/>
          </a:prstGeom>
        </p:spPr>
      </p:pic>
    </p:spTree>
    <p:extLst>
      <p:ext uri="{BB962C8B-B14F-4D97-AF65-F5344CB8AC3E}">
        <p14:creationId xmlns:p14="http://schemas.microsoft.com/office/powerpoint/2010/main" val="874369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2633946" y="73093"/>
            <a:ext cx="6578293" cy="954107"/>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5. Solicitud de Información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2" name="Imagen 1">
            <a:extLst>
              <a:ext uri="{FF2B5EF4-FFF2-40B4-BE49-F238E27FC236}">
                <a16:creationId xmlns:a16="http://schemas.microsoft.com/office/drawing/2014/main" id="{EA1E3F92-1BDD-A69C-229B-43767DA73828}"/>
              </a:ext>
            </a:extLst>
          </p:cNvPr>
          <p:cNvPicPr>
            <a:picLocks noChangeAspect="1"/>
          </p:cNvPicPr>
          <p:nvPr/>
        </p:nvPicPr>
        <p:blipFill>
          <a:blip r:embed="rId2"/>
          <a:stretch>
            <a:fillRect/>
          </a:stretch>
        </p:blipFill>
        <p:spPr>
          <a:xfrm>
            <a:off x="3159435" y="1269242"/>
            <a:ext cx="4841570" cy="5515664"/>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94" y="178289"/>
            <a:ext cx="3048006" cy="743714"/>
          </a:xfrm>
          <a:prstGeom prst="rect">
            <a:avLst/>
          </a:prstGeom>
        </p:spPr>
      </p:pic>
    </p:spTree>
    <p:extLst>
      <p:ext uri="{BB962C8B-B14F-4D97-AF65-F5344CB8AC3E}">
        <p14:creationId xmlns:p14="http://schemas.microsoft.com/office/powerpoint/2010/main" val="994007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1914525" y="73093"/>
            <a:ext cx="726365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6. Informe del Comité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3" name="Imagen 2">
            <a:extLst>
              <a:ext uri="{FF2B5EF4-FFF2-40B4-BE49-F238E27FC236}">
                <a16:creationId xmlns:a16="http://schemas.microsoft.com/office/drawing/2014/main" id="{34B38B38-F597-7BE6-2C27-4CF5068A961A}"/>
              </a:ext>
            </a:extLst>
          </p:cNvPr>
          <p:cNvPicPr>
            <a:picLocks noChangeAspect="1"/>
          </p:cNvPicPr>
          <p:nvPr/>
        </p:nvPicPr>
        <p:blipFill>
          <a:blip r:embed="rId2"/>
          <a:stretch>
            <a:fillRect/>
          </a:stretch>
        </p:blipFill>
        <p:spPr>
          <a:xfrm>
            <a:off x="1914525" y="705652"/>
            <a:ext cx="7456906" cy="5865777"/>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94" y="96357"/>
            <a:ext cx="3048006" cy="743714"/>
          </a:xfrm>
          <a:prstGeom prst="rect">
            <a:avLst/>
          </a:prstGeom>
        </p:spPr>
      </p:pic>
    </p:spTree>
    <p:extLst>
      <p:ext uri="{BB962C8B-B14F-4D97-AF65-F5344CB8AC3E}">
        <p14:creationId xmlns:p14="http://schemas.microsoft.com/office/powerpoint/2010/main" val="3916158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78437" y="6208773"/>
            <a:ext cx="677731" cy="649227"/>
          </a:xfrm>
          <a:prstGeom prst="rect">
            <a:avLst/>
          </a:prstGeom>
        </p:spPr>
      </p:pic>
      <p:sp>
        <p:nvSpPr>
          <p:cNvPr id="17" name="Rectángulo 16"/>
          <p:cNvSpPr/>
          <p:nvPr/>
        </p:nvSpPr>
        <p:spPr>
          <a:xfrm>
            <a:off x="1476374" y="361146"/>
            <a:ext cx="7640329" cy="954107"/>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7.Cédula de Quejas y Denuncias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 y="6298246"/>
            <a:ext cx="2930172" cy="470333"/>
          </a:xfrm>
          <a:prstGeom prst="rect">
            <a:avLst/>
          </a:prstGeom>
        </p:spPr>
      </p:pic>
      <p:pic>
        <p:nvPicPr>
          <p:cNvPr id="2" name="Imagen 1">
            <a:extLst>
              <a:ext uri="{FF2B5EF4-FFF2-40B4-BE49-F238E27FC236}">
                <a16:creationId xmlns:a16="http://schemas.microsoft.com/office/drawing/2014/main" id="{B3F7ED7D-1868-A604-55CE-08E3C8F3C06C}"/>
              </a:ext>
            </a:extLst>
          </p:cNvPr>
          <p:cNvPicPr>
            <a:picLocks noChangeAspect="1"/>
          </p:cNvPicPr>
          <p:nvPr/>
        </p:nvPicPr>
        <p:blipFill>
          <a:blip r:embed="rId4"/>
          <a:stretch>
            <a:fillRect/>
          </a:stretch>
        </p:blipFill>
        <p:spPr>
          <a:xfrm>
            <a:off x="0" y="1451290"/>
            <a:ext cx="12192000" cy="3955420"/>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8162" y="361146"/>
            <a:ext cx="3048006" cy="743714"/>
          </a:xfrm>
          <a:prstGeom prst="rect">
            <a:avLst/>
          </a:prstGeom>
        </p:spPr>
      </p:pic>
    </p:spTree>
    <p:extLst>
      <p:ext uri="{BB962C8B-B14F-4D97-AF65-F5344CB8AC3E}">
        <p14:creationId xmlns:p14="http://schemas.microsoft.com/office/powerpoint/2010/main" val="609277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1358154" y="73093"/>
            <a:ext cx="8345404"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8. Informe de Quejas y Denuncias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3" name="Imagen 2">
            <a:extLst>
              <a:ext uri="{FF2B5EF4-FFF2-40B4-BE49-F238E27FC236}">
                <a16:creationId xmlns:a16="http://schemas.microsoft.com/office/drawing/2014/main" id="{786314C2-6395-8557-9E22-06A58BE32567}"/>
              </a:ext>
            </a:extLst>
          </p:cNvPr>
          <p:cNvPicPr>
            <a:picLocks noChangeAspect="1"/>
          </p:cNvPicPr>
          <p:nvPr/>
        </p:nvPicPr>
        <p:blipFill>
          <a:blip r:embed="rId2"/>
          <a:stretch>
            <a:fillRect/>
          </a:stretch>
        </p:blipFill>
        <p:spPr>
          <a:xfrm>
            <a:off x="1819874" y="789415"/>
            <a:ext cx="6876451" cy="5563759"/>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274020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004170" y="545613"/>
            <a:ext cx="8048998" cy="1310552"/>
          </a:xfrm>
          <a:prstGeom prst="rect">
            <a:avLst/>
          </a:prstGeom>
        </p:spPr>
        <p:txBody>
          <a:bodyPr wrap="none">
            <a:spAutoFit/>
          </a:bodyPr>
          <a:lstStyle/>
          <a:p>
            <a:pPr algn="ctr">
              <a:lnSpc>
                <a:spcPct val="150000"/>
              </a:lnSpc>
            </a:pPr>
            <a:r>
              <a:rPr lang="es-MX" sz="2800" b="1" dirty="0">
                <a:latin typeface="Arial Unicode MS" panose="020B0604020202020204" pitchFamily="34" charset="-128"/>
                <a:ea typeface="Arial Unicode MS" panose="020B0604020202020204" pitchFamily="34" charset="-128"/>
                <a:cs typeface="Arial Unicode MS" panose="020B0604020202020204" pitchFamily="34" charset="-128"/>
              </a:rPr>
              <a:t>Programa para el Desarrollo Profesional Docente</a:t>
            </a:r>
          </a:p>
          <a:p>
            <a:pPr algn="ctr">
              <a:lnSpc>
                <a:spcPct val="150000"/>
              </a:lnSpc>
            </a:pPr>
            <a:r>
              <a:rPr lang="es-MX" sz="2800" b="1" dirty="0">
                <a:latin typeface="Arial Unicode MS" panose="020B0604020202020204" pitchFamily="34" charset="-128"/>
                <a:ea typeface="Arial Unicode MS" panose="020B0604020202020204" pitchFamily="34" charset="-128"/>
                <a:cs typeface="Arial Unicode MS" panose="020B0604020202020204" pitchFamily="34" charset="-128"/>
              </a:rPr>
              <a:t>PRODEP </a:t>
            </a:r>
          </a:p>
        </p:txBody>
      </p:sp>
      <p:sp>
        <p:nvSpPr>
          <p:cNvPr id="8" name="Flecha abajo 7"/>
          <p:cNvSpPr/>
          <p:nvPr/>
        </p:nvSpPr>
        <p:spPr>
          <a:xfrm>
            <a:off x="5123160" y="2131316"/>
            <a:ext cx="1094758" cy="68211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p:cNvSpPr txBox="1"/>
          <p:nvPr/>
        </p:nvSpPr>
        <p:spPr>
          <a:xfrm>
            <a:off x="4260537" y="1684784"/>
            <a:ext cx="2820003" cy="461665"/>
          </a:xfrm>
          <a:prstGeom prst="rect">
            <a:avLst/>
          </a:prstGeom>
          <a:noFill/>
        </p:spPr>
        <p:txBody>
          <a:bodyPr wrap="none" rtlCol="0">
            <a:spAutoFit/>
          </a:bodyPr>
          <a:lstStyle/>
          <a:p>
            <a:r>
              <a:rPr lang="es-MX" sz="2400" b="1" dirty="0">
                <a:latin typeface="Arial Unicode MS" panose="020B0604020202020204" pitchFamily="34" charset="-128"/>
                <a:ea typeface="Arial Unicode MS" panose="020B0604020202020204" pitchFamily="34" charset="-128"/>
                <a:cs typeface="Arial Unicode MS" panose="020B0604020202020204" pitchFamily="34" charset="-128"/>
              </a:rPr>
              <a:t>Objetivo Específico</a:t>
            </a:r>
          </a:p>
        </p:txBody>
      </p:sp>
      <p:sp>
        <p:nvSpPr>
          <p:cNvPr id="10" name="Rectángulo 9"/>
          <p:cNvSpPr/>
          <p:nvPr/>
        </p:nvSpPr>
        <p:spPr>
          <a:xfrm>
            <a:off x="1287908" y="2690595"/>
            <a:ext cx="8765260" cy="3736792"/>
          </a:xfrm>
          <a:prstGeom prst="rect">
            <a:avLst/>
          </a:prstGeom>
        </p:spPr>
        <p:txBody>
          <a:bodyPr wrap="square">
            <a:spAutoFit/>
          </a:bodyPr>
          <a:lstStyle/>
          <a:p>
            <a:pPr algn="just">
              <a:lnSpc>
                <a:spcPct val="150000"/>
              </a:lnSpc>
            </a:pPr>
            <a:r>
              <a:rPr lang="es-ES" sz="2000" dirty="0"/>
              <a:t>Profesionalizar a las/los PTC otorgando apoyos -en un esquema en el que hombres y mujeres tengan las mismas oportunidades-, para los que cuenten con el perfil deseable, para realizar estudios de posgrado de alta calidad, apoyos para la incorporación de nuevos/as profesores/as de tiempo completo y reincorporación de </a:t>
            </a:r>
            <a:r>
              <a:rPr lang="es-ES" sz="2000" dirty="0" err="1"/>
              <a:t>exbecarios</a:t>
            </a:r>
            <a:r>
              <a:rPr lang="es-ES" sz="2000" dirty="0"/>
              <a:t>/as, así como reconocimientos y/o apoyos a Profesores de Tiempo Completo que logran el perfil deseable y la consolidación de los Cuerpos Académicos, para que alcancen las capacidades de investigación-docencia, desarrollo tecnológico e innovación con responsabilidad social.</a:t>
            </a:r>
            <a:endParaRPr 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503894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82DB10C-C60A-2729-F27F-BD2455409860}"/>
              </a:ext>
            </a:extLst>
          </p:cNvPr>
          <p:cNvPicPr>
            <a:picLocks noChangeAspect="1"/>
          </p:cNvPicPr>
          <p:nvPr/>
        </p:nvPicPr>
        <p:blipFill>
          <a:blip r:embed="rId2"/>
          <a:stretch>
            <a:fillRect/>
          </a:stretch>
        </p:blipFill>
        <p:spPr>
          <a:xfrm>
            <a:off x="676275" y="718194"/>
            <a:ext cx="10839450" cy="4979159"/>
          </a:xfrm>
          <a:prstGeom prst="rect">
            <a:avLst/>
          </a:prstGeom>
        </p:spPr>
      </p:pic>
      <p:sp>
        <p:nvSpPr>
          <p:cNvPr id="3" name="CuadroTexto 2">
            <a:extLst>
              <a:ext uri="{FF2B5EF4-FFF2-40B4-BE49-F238E27FC236}">
                <a16:creationId xmlns:a16="http://schemas.microsoft.com/office/drawing/2014/main" id="{32C106C7-AA47-38E8-99F9-E71D6F202993}"/>
              </a:ext>
            </a:extLst>
          </p:cNvPr>
          <p:cNvSpPr txBox="1"/>
          <p:nvPr/>
        </p:nvSpPr>
        <p:spPr>
          <a:xfrm>
            <a:off x="1323974" y="318084"/>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488" y="5398878"/>
            <a:ext cx="2297373" cy="743714"/>
          </a:xfrm>
          <a:prstGeom prst="rect">
            <a:avLst/>
          </a:prstGeom>
        </p:spPr>
      </p:pic>
    </p:spTree>
    <p:extLst>
      <p:ext uri="{BB962C8B-B14F-4D97-AF65-F5344CB8AC3E}">
        <p14:creationId xmlns:p14="http://schemas.microsoft.com/office/powerpoint/2010/main" val="2491434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C106C7-AA47-38E8-99F9-E71D6F202993}"/>
              </a:ext>
            </a:extLst>
          </p:cNvPr>
          <p:cNvSpPr txBox="1"/>
          <p:nvPr/>
        </p:nvSpPr>
        <p:spPr>
          <a:xfrm>
            <a:off x="1323974" y="318084"/>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pic>
        <p:nvPicPr>
          <p:cNvPr id="4" name="Imagen 3">
            <a:extLst>
              <a:ext uri="{FF2B5EF4-FFF2-40B4-BE49-F238E27FC236}">
                <a16:creationId xmlns:a16="http://schemas.microsoft.com/office/drawing/2014/main" id="{EBDBFD5F-C93D-8790-3D09-10BE16911F90}"/>
              </a:ext>
            </a:extLst>
          </p:cNvPr>
          <p:cNvPicPr>
            <a:picLocks noChangeAspect="1"/>
          </p:cNvPicPr>
          <p:nvPr/>
        </p:nvPicPr>
        <p:blipFill>
          <a:blip r:embed="rId2"/>
          <a:stretch>
            <a:fillRect/>
          </a:stretch>
        </p:blipFill>
        <p:spPr>
          <a:xfrm>
            <a:off x="612547" y="837021"/>
            <a:ext cx="10455503" cy="5702895"/>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5319" y="6063880"/>
            <a:ext cx="2297373" cy="743714"/>
          </a:xfrm>
          <a:prstGeom prst="rect">
            <a:avLst/>
          </a:prstGeom>
        </p:spPr>
      </p:pic>
    </p:spTree>
    <p:extLst>
      <p:ext uri="{BB962C8B-B14F-4D97-AF65-F5344CB8AC3E}">
        <p14:creationId xmlns:p14="http://schemas.microsoft.com/office/powerpoint/2010/main" val="796546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223EE5-D7A5-C5F2-C467-28350CD3A1A5}"/>
              </a:ext>
            </a:extLst>
          </p:cNvPr>
          <p:cNvPicPr>
            <a:picLocks noChangeAspect="1"/>
          </p:cNvPicPr>
          <p:nvPr/>
        </p:nvPicPr>
        <p:blipFill>
          <a:blip r:embed="rId2"/>
          <a:stretch>
            <a:fillRect/>
          </a:stretch>
        </p:blipFill>
        <p:spPr>
          <a:xfrm>
            <a:off x="2094663" y="660434"/>
            <a:ext cx="6973138" cy="5968965"/>
          </a:xfrm>
          <a:prstGeom prst="rect">
            <a:avLst/>
          </a:prstGeom>
        </p:spPr>
      </p:pic>
      <p:sp>
        <p:nvSpPr>
          <p:cNvPr id="3" name="CuadroTexto 2">
            <a:extLst>
              <a:ext uri="{FF2B5EF4-FFF2-40B4-BE49-F238E27FC236}">
                <a16:creationId xmlns:a16="http://schemas.microsoft.com/office/drawing/2014/main" id="{ED5819B9-4C03-ABE2-361C-F716109508E4}"/>
              </a:ext>
            </a:extLst>
          </p:cNvPr>
          <p:cNvSpPr txBox="1"/>
          <p:nvPr/>
        </p:nvSpPr>
        <p:spPr>
          <a:xfrm>
            <a:off x="1295399" y="170638"/>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6913" y="5627732"/>
            <a:ext cx="2297373" cy="743714"/>
          </a:xfrm>
          <a:prstGeom prst="rect">
            <a:avLst/>
          </a:prstGeom>
        </p:spPr>
      </p:pic>
    </p:spTree>
    <p:extLst>
      <p:ext uri="{BB962C8B-B14F-4D97-AF65-F5344CB8AC3E}">
        <p14:creationId xmlns:p14="http://schemas.microsoft.com/office/powerpoint/2010/main" val="2276586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B728EF2-BF2B-4A1B-90F6-5CE49B36376B}"/>
              </a:ext>
            </a:extLst>
          </p:cNvPr>
          <p:cNvSpPr/>
          <p:nvPr/>
        </p:nvSpPr>
        <p:spPr>
          <a:xfrm>
            <a:off x="6400800" y="1490807"/>
            <a:ext cx="5088166" cy="4708981"/>
          </a:xfrm>
          <a:prstGeom prst="rect">
            <a:avLst/>
          </a:prstGeom>
        </p:spPr>
        <p:txBody>
          <a:bodyPr wrap="square">
            <a:spAutoFit/>
          </a:bodyPr>
          <a:lstStyle/>
          <a:p>
            <a:pPr algn="just">
              <a:lnSpc>
                <a:spcPct val="150000"/>
              </a:lnSpc>
            </a:pPr>
            <a:r>
              <a:rPr lang="es-ES" sz="2000" dirty="0">
                <a:latin typeface="Arial Unicode MS" panose="020B0604020202020204" pitchFamily="34" charset="-128"/>
                <a:ea typeface="Arial Unicode MS" panose="020B0604020202020204" pitchFamily="34" charset="-128"/>
                <a:cs typeface="Arial Unicode MS" panose="020B0604020202020204" pitchFamily="34" charset="-128"/>
              </a:rPr>
              <a:t>El objetivo es establecer los criterios generales para el cumplimiento de las disposiciones en materia de promoción de Contraloría Social, con el propósito de que los beneficiarios conozcan la operación del Programa y con ello se garantice que los trámites, tipos de apoyo, montos, periodicidad, forma de entrega y obligaciones del beneficiario sean de su conocimiento. </a:t>
            </a:r>
            <a:endParaRPr 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Rectangle 3">
            <a:extLst>
              <a:ext uri="{FF2B5EF4-FFF2-40B4-BE49-F238E27FC236}">
                <a16:creationId xmlns:a16="http://schemas.microsoft.com/office/drawing/2014/main" id="{7EC34A42-F082-4F79-8F93-86D0BE60B7EA}"/>
              </a:ext>
            </a:extLst>
          </p:cNvPr>
          <p:cNvSpPr>
            <a:spLocks noChangeArrowheads="1"/>
          </p:cNvSpPr>
          <p:nvPr/>
        </p:nvSpPr>
        <p:spPr bwMode="auto">
          <a:xfrm>
            <a:off x="2555084" y="2461761"/>
            <a:ext cx="138564" cy="27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1" rIns="68580" bIns="34291" numCol="1" anchor="ctr" anchorCtr="0" compatLnSpc="1">
            <a:prstTxWarp prst="textNoShape">
              <a:avLst/>
            </a:prstTxWarp>
            <a:spAutoFit/>
          </a:bodyPr>
          <a:lstStyle/>
          <a:p>
            <a:endParaRPr lang="es-MX" sz="1351"/>
          </a:p>
        </p:txBody>
      </p:sp>
      <p:sp>
        <p:nvSpPr>
          <p:cNvPr id="9" name="CuadroTexto 8"/>
          <p:cNvSpPr txBox="1"/>
          <p:nvPr/>
        </p:nvSpPr>
        <p:spPr>
          <a:xfrm>
            <a:off x="7315200" y="632541"/>
            <a:ext cx="1920719" cy="400110"/>
          </a:xfrm>
          <a:prstGeom prst="rect">
            <a:avLst/>
          </a:prstGeom>
          <a:noFill/>
        </p:spPr>
        <p:txBody>
          <a:bodyPr wrap="none" rtlCol="0">
            <a:spAutoFit/>
          </a:bodyPr>
          <a:lstStyle/>
          <a:p>
            <a:r>
              <a:rPr lang="es-MX" sz="2000" b="1" dirty="0">
                <a:latin typeface="Arial Unicode MS" panose="020B0604020202020204" pitchFamily="34" charset="-128"/>
                <a:ea typeface="Arial Unicode MS" panose="020B0604020202020204" pitchFamily="34" charset="-128"/>
                <a:cs typeface="Arial Unicode MS" panose="020B0604020202020204" pitchFamily="34" charset="-128"/>
              </a:rPr>
              <a:t>Guía Operativa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77" y="783004"/>
            <a:ext cx="6079220" cy="5092266"/>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242371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736166" y="296866"/>
            <a:ext cx="8229600" cy="1143000"/>
          </a:xfrm>
        </p:spPr>
        <p:txBody>
          <a:bodyPr>
            <a:normAutofit/>
          </a:bodyPr>
          <a:lstStyle/>
          <a:p>
            <a:r>
              <a:rPr lang="es-MX"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t>Comités de Contraloría Social</a:t>
            </a:r>
            <a:endParaRPr lang="es-ES" altLang="es-MX" sz="36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Rectangle 3"/>
          <p:cNvSpPr txBox="1">
            <a:spLocks noChangeArrowheads="1"/>
          </p:cNvSpPr>
          <p:nvPr/>
        </p:nvSpPr>
        <p:spPr>
          <a:xfrm>
            <a:off x="457200" y="1600202"/>
            <a:ext cx="8229600" cy="9038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0"/>
              </a:spcBef>
              <a:buNone/>
            </a:pPr>
            <a:r>
              <a:rPr lang="es-MX" altLang="es-MX" b="1" dirty="0">
                <a:ea typeface="+mj-ea"/>
              </a:rPr>
              <a:t>Artículo 67 </a:t>
            </a:r>
          </a:p>
          <a:p>
            <a:pPr marL="0" indent="0" algn="just">
              <a:spcBef>
                <a:spcPct val="0"/>
              </a:spcBef>
              <a:buNone/>
            </a:pPr>
            <a:r>
              <a:rPr lang="es-MX" altLang="es-MX" b="1" dirty="0">
                <a:ea typeface="+mj-ea"/>
              </a:rPr>
              <a:t>Reglamento de la Ley General de Desarrollo Social.</a:t>
            </a:r>
          </a:p>
          <a:p>
            <a:pPr marL="0" indent="0" algn="just">
              <a:spcBef>
                <a:spcPct val="0"/>
              </a:spcBef>
              <a:buNone/>
            </a:pPr>
            <a:endParaRPr lang="es-MX" altLang="es-MX" b="1" dirty="0">
              <a:ea typeface="+mj-ea"/>
            </a:endParaRPr>
          </a:p>
        </p:txBody>
      </p:sp>
      <p:sp>
        <p:nvSpPr>
          <p:cNvPr id="6" name="Rectángulo 5"/>
          <p:cNvSpPr/>
          <p:nvPr/>
        </p:nvSpPr>
        <p:spPr>
          <a:xfrm>
            <a:off x="4332850" y="2795909"/>
            <a:ext cx="7387883" cy="3270832"/>
          </a:xfrm>
          <a:prstGeom prst="rect">
            <a:avLst/>
          </a:prstGeom>
        </p:spPr>
        <p:txBody>
          <a:bodyPr wrap="square">
            <a:spAutoFit/>
          </a:bodyPr>
          <a:lstStyle/>
          <a:p>
            <a:pPr algn="just">
              <a:lnSpc>
                <a:spcPct val="150000"/>
              </a:lnSpc>
              <a:spcBef>
                <a:spcPct val="0"/>
              </a:spcBef>
            </a:pPr>
            <a:r>
              <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Son las formas de organización social constituidas por los beneficiarios de los programas de desarrollo social a cargo de las dependencias y entidades de la Administración Pública Federal, para el seguimiento, supervisión y vigilancia de la ejecución de dichos programas, del cumplimiento de las metas y acciones comprometidas en éstos, así como de la correcta aplicación de los recursos asignados a los mismos.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573710"/>
            <a:ext cx="3017028" cy="1107374"/>
          </a:xfrm>
          <a:prstGeom prst="rect">
            <a:avLst/>
          </a:prstGeom>
          <a:noFill/>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311577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1097281" y="1040198"/>
            <a:ext cx="10677378" cy="4777603"/>
            <a:chOff x="489185" y="1158964"/>
            <a:chExt cx="8355789" cy="3795411"/>
          </a:xfrm>
        </p:grpSpPr>
        <p:pic>
          <p:nvPicPr>
            <p:cNvPr id="4" name="5 Imagen" descr="ima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354" y="4034188"/>
              <a:ext cx="2033847" cy="92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1796599" y="1158964"/>
              <a:ext cx="4036011" cy="268953"/>
            </a:xfrm>
            <a:prstGeom prst="rect">
              <a:avLst/>
            </a:prstGeom>
            <a:solidFill>
              <a:srgbClr val="00B050"/>
            </a:solidFill>
            <a:ln>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s-MX" sz="16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Secretaría de la Función Pública.  </a:t>
              </a:r>
              <a:r>
                <a:rPr lang="es-MX" sz="1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SFP</a:t>
              </a:r>
            </a:p>
          </p:txBody>
        </p:sp>
        <p:sp>
          <p:nvSpPr>
            <p:cNvPr id="6" name="CuadroTexto 5"/>
            <p:cNvSpPr txBox="1"/>
            <p:nvPr/>
          </p:nvSpPr>
          <p:spPr>
            <a:xfrm>
              <a:off x="2784981" y="1633172"/>
              <a:ext cx="4114800" cy="508088"/>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s-MX" sz="1351" dirty="0">
                  <a:solidFill>
                    <a:srgbClr val="002060"/>
                  </a:solidFill>
                  <a:latin typeface="Copperplate Gothic Light" panose="020E0507020206020404" pitchFamily="34" charset="0"/>
                </a:rPr>
                <a:t>Unidad de operación Regional y Contraloría Social </a:t>
              </a:r>
              <a:r>
                <a:rPr lang="es-MX" sz="1351" b="1" dirty="0">
                  <a:solidFill>
                    <a:srgbClr val="002060"/>
                  </a:solidFill>
                  <a:latin typeface="Copperplate Gothic Light" panose="020E0507020206020404" pitchFamily="34" charset="0"/>
                </a:rPr>
                <a:t>UORCS</a:t>
              </a:r>
            </a:p>
          </p:txBody>
        </p:sp>
        <p:sp>
          <p:nvSpPr>
            <p:cNvPr id="7" name="CuadroTexto 6"/>
            <p:cNvSpPr txBox="1"/>
            <p:nvPr/>
          </p:nvSpPr>
          <p:spPr>
            <a:xfrm>
              <a:off x="5533583" y="3636480"/>
              <a:ext cx="3311391" cy="300210"/>
            </a:xfrm>
            <a:prstGeom prst="rect">
              <a:avLst/>
            </a:prstGeom>
            <a:solidFill>
              <a:srgbClr val="FFC000"/>
            </a:solidFill>
            <a:ln>
              <a:solidFill>
                <a:srgbClr val="C00000"/>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s-MX" sz="1351" b="1" dirty="0">
                  <a:solidFill>
                    <a:srgbClr val="002060"/>
                  </a:solidFill>
                  <a:latin typeface="Copperplate Gothic Light" panose="020E0507020206020404" pitchFamily="34" charset="0"/>
                </a:rPr>
                <a:t>Comité de la Contraloría Social</a:t>
              </a:r>
            </a:p>
          </p:txBody>
        </p:sp>
        <p:sp>
          <p:nvSpPr>
            <p:cNvPr id="8" name="CuadroTexto 7"/>
            <p:cNvSpPr txBox="1"/>
            <p:nvPr/>
          </p:nvSpPr>
          <p:spPr>
            <a:xfrm>
              <a:off x="3586693" y="2304765"/>
              <a:ext cx="4102760" cy="403634"/>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s-MX" sz="1351" dirty="0">
                  <a:solidFill>
                    <a:srgbClr val="002060"/>
                  </a:solidFill>
                  <a:latin typeface="Copperplate Gothic Light" panose="020E0507020206020404" pitchFamily="34" charset="0"/>
                </a:rPr>
                <a:t>Dirección General de Universidades Tecnológicas y Politécnicas </a:t>
              </a:r>
              <a:r>
                <a:rPr lang="es-MX" sz="1351" b="1" dirty="0" err="1">
                  <a:solidFill>
                    <a:srgbClr val="002060"/>
                  </a:solidFill>
                  <a:latin typeface="Copperplate Gothic Light" panose="020E0507020206020404" pitchFamily="34" charset="0"/>
                </a:rPr>
                <a:t>DGUTyP</a:t>
              </a:r>
              <a:endParaRPr lang="es-MX" sz="1351" b="1" dirty="0">
                <a:solidFill>
                  <a:srgbClr val="002060"/>
                </a:solidFill>
                <a:latin typeface="Copperplate Gothic Light" panose="020E0507020206020404" pitchFamily="34" charset="0"/>
              </a:endParaRPr>
            </a:p>
          </p:txBody>
        </p:sp>
        <p:sp>
          <p:nvSpPr>
            <p:cNvPr id="9" name="Flecha curvada hacia la derecha 8"/>
            <p:cNvSpPr/>
            <p:nvPr/>
          </p:nvSpPr>
          <p:spPr>
            <a:xfrm>
              <a:off x="1488333" y="1544066"/>
              <a:ext cx="306315" cy="308615"/>
            </a:xfrm>
            <a:prstGeom prst="curved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351">
                <a:solidFill>
                  <a:schemeClr val="tx1"/>
                </a:solidFill>
              </a:endParaRPr>
            </a:p>
          </p:txBody>
        </p:sp>
        <p:sp>
          <p:nvSpPr>
            <p:cNvPr id="10" name="Flecha curvada hacia la derecha 9"/>
            <p:cNvSpPr/>
            <p:nvPr/>
          </p:nvSpPr>
          <p:spPr>
            <a:xfrm>
              <a:off x="3162465" y="2917999"/>
              <a:ext cx="306315" cy="308615"/>
            </a:xfrm>
            <a:prstGeom prst="curved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351">
                <a:solidFill>
                  <a:schemeClr val="tx1"/>
                </a:solidFill>
              </a:endParaRPr>
            </a:p>
          </p:txBody>
        </p:sp>
        <p:sp>
          <p:nvSpPr>
            <p:cNvPr id="11" name="Flecha curvada hacia la derecha 10"/>
            <p:cNvSpPr/>
            <p:nvPr/>
          </p:nvSpPr>
          <p:spPr>
            <a:xfrm>
              <a:off x="2477583" y="2192721"/>
              <a:ext cx="307399" cy="308615"/>
            </a:xfrm>
            <a:prstGeom prst="curved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351">
                <a:solidFill>
                  <a:schemeClr val="tx1"/>
                </a:solidFill>
              </a:endParaRPr>
            </a:p>
          </p:txBody>
        </p:sp>
        <p:pic>
          <p:nvPicPr>
            <p:cNvPr id="12" name="3 Imagen" descr="descarga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185" y="2501336"/>
              <a:ext cx="1973627" cy="2317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3" name="CuadroTexto 12"/>
            <p:cNvSpPr txBox="1"/>
            <p:nvPr/>
          </p:nvSpPr>
          <p:spPr>
            <a:xfrm>
              <a:off x="4409703" y="2997352"/>
              <a:ext cx="3882324" cy="508088"/>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s-MX" sz="1351" dirty="0">
                  <a:solidFill>
                    <a:srgbClr val="002060"/>
                  </a:solidFill>
                  <a:latin typeface="Copperplate Gothic Light" panose="020E0507020206020404" pitchFamily="34" charset="0"/>
                </a:rPr>
                <a:t>Universidades Tecnológicas y Politécnicas </a:t>
              </a:r>
              <a:r>
                <a:rPr lang="es-MX" sz="1351" b="1" dirty="0">
                  <a:solidFill>
                    <a:srgbClr val="002060"/>
                  </a:solidFill>
                  <a:latin typeface="Copperplate Gothic Light" panose="020E0507020206020404" pitchFamily="34" charset="0"/>
                </a:rPr>
                <a:t>UUTT y UUPP</a:t>
              </a:r>
            </a:p>
          </p:txBody>
        </p:sp>
        <p:sp>
          <p:nvSpPr>
            <p:cNvPr id="14" name="Flecha curvada hacia la derecha 13"/>
            <p:cNvSpPr/>
            <p:nvPr/>
          </p:nvSpPr>
          <p:spPr>
            <a:xfrm>
              <a:off x="4103387" y="3588951"/>
              <a:ext cx="306316" cy="308615"/>
            </a:xfrm>
            <a:prstGeom prst="curved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351">
                <a:solidFill>
                  <a:schemeClr val="tx1"/>
                </a:solidFill>
              </a:endParaRPr>
            </a:p>
          </p:txBody>
        </p:sp>
      </p:gr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2066705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2363374" y="618980"/>
            <a:ext cx="8145194" cy="5120639"/>
            <a:chOff x="1190468" y="1272027"/>
            <a:chExt cx="6108405" cy="4116435"/>
          </a:xfrm>
        </p:grpSpPr>
        <p:grpSp>
          <p:nvGrpSpPr>
            <p:cNvPr id="2" name="Grupo 1"/>
            <p:cNvGrpSpPr/>
            <p:nvPr/>
          </p:nvGrpSpPr>
          <p:grpSpPr>
            <a:xfrm>
              <a:off x="1190468" y="1272027"/>
              <a:ext cx="6108405" cy="4116435"/>
              <a:chOff x="731878" y="185325"/>
              <a:chExt cx="7421245" cy="5616624"/>
            </a:xfrm>
          </p:grpSpPr>
          <p:sp>
            <p:nvSpPr>
              <p:cNvPr id="3" name="Elipse 2"/>
              <p:cNvSpPr/>
              <p:nvPr/>
            </p:nvSpPr>
            <p:spPr>
              <a:xfrm>
                <a:off x="731878" y="185325"/>
                <a:ext cx="7421245" cy="5616624"/>
              </a:xfrm>
              <a:prstGeom prst="ellipse">
                <a:avLst/>
              </a:prstGeom>
              <a:solidFill>
                <a:schemeClr val="tx2">
                  <a:lumMod val="20000"/>
                  <a:lumOff val="80000"/>
                </a:schemeClr>
              </a:solidFill>
            </p:spPr>
            <p:style>
              <a:lnRef idx="2">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sp>
          <p:sp>
            <p:nvSpPr>
              <p:cNvPr id="4" name="Elipse 4"/>
              <p:cNvSpPr/>
              <p:nvPr/>
            </p:nvSpPr>
            <p:spPr>
              <a:xfrm>
                <a:off x="3270407" y="290163"/>
                <a:ext cx="2433896" cy="8424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96012" rIns="96012" bIns="96012" numCol="1" spcCol="1270" anchor="ctr" anchorCtr="0">
                <a:noAutofit/>
              </a:bodyPr>
              <a:lstStyle/>
              <a:p>
                <a:pPr algn="ctr" defTabSz="600060">
                  <a:lnSpc>
                    <a:spcPct val="90000"/>
                  </a:lnSpc>
                  <a:spcBef>
                    <a:spcPct val="0"/>
                  </a:spcBef>
                  <a:spcAft>
                    <a:spcPct val="35000"/>
                  </a:spcAft>
                </a:pPr>
                <a:r>
                  <a:rPr lang="es-MX" sz="1351"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SFP, ÁREA DE CONTRALORÍA SOCIAL</a:t>
                </a:r>
              </a:p>
            </p:txBody>
          </p:sp>
        </p:grpSp>
        <p:grpSp>
          <p:nvGrpSpPr>
            <p:cNvPr id="5" name="Grupo 4"/>
            <p:cNvGrpSpPr/>
            <p:nvPr/>
          </p:nvGrpSpPr>
          <p:grpSpPr>
            <a:xfrm>
              <a:off x="2195439" y="1996343"/>
              <a:ext cx="4175247" cy="3283487"/>
              <a:chOff x="2123729" y="1008127"/>
              <a:chExt cx="4792867" cy="4643060"/>
            </a:xfrm>
            <a:solidFill>
              <a:schemeClr val="tx2">
                <a:lumMod val="40000"/>
                <a:lumOff val="60000"/>
              </a:schemeClr>
            </a:solidFill>
          </p:grpSpPr>
          <p:sp>
            <p:nvSpPr>
              <p:cNvPr id="6" name="Elipse 5"/>
              <p:cNvSpPr/>
              <p:nvPr/>
            </p:nvSpPr>
            <p:spPr>
              <a:xfrm>
                <a:off x="2123729" y="1008127"/>
                <a:ext cx="4792867" cy="4643060"/>
              </a:xfrm>
              <a:prstGeom prst="ellipse">
                <a:avLst/>
              </a:prstGeom>
              <a:grpFill/>
            </p:spPr>
            <p:style>
              <a:lnRef idx="2">
                <a:schemeClr val="lt1">
                  <a:hueOff val="0"/>
                  <a:satOff val="0"/>
                  <a:lumOff val="0"/>
                  <a:alphaOff val="0"/>
                </a:schemeClr>
              </a:lnRef>
              <a:fillRef idx="1">
                <a:schemeClr val="accent2">
                  <a:shade val="50000"/>
                  <a:hueOff val="0"/>
                  <a:satOff val="-16266"/>
                  <a:lumOff val="26389"/>
                  <a:alphaOff val="0"/>
                </a:schemeClr>
              </a:fillRef>
              <a:effectRef idx="0">
                <a:schemeClr val="accent2">
                  <a:shade val="50000"/>
                  <a:hueOff val="0"/>
                  <a:satOff val="-16266"/>
                  <a:lumOff val="26389"/>
                  <a:alphaOff val="0"/>
                </a:schemeClr>
              </a:effectRef>
              <a:fontRef idx="minor">
                <a:schemeClr val="lt1"/>
              </a:fontRef>
            </p:style>
          </p:sp>
          <p:sp>
            <p:nvSpPr>
              <p:cNvPr id="7" name="Elipse 6"/>
              <p:cNvSpPr/>
              <p:nvPr/>
            </p:nvSpPr>
            <p:spPr>
              <a:xfrm>
                <a:off x="3682609" y="1286711"/>
                <a:ext cx="1675107" cy="8357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87">
                  <a:lnSpc>
                    <a:spcPct val="90000"/>
                  </a:lnSpc>
                  <a:spcBef>
                    <a:spcPct val="0"/>
                  </a:spcBef>
                  <a:spcAft>
                    <a:spcPct val="35000"/>
                  </a:spcAft>
                </a:pPr>
                <a:r>
                  <a:rPr lang="es-MX"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Instancia Normativa (IN)-Responsable de la CS</a:t>
                </a:r>
              </a:p>
            </p:txBody>
          </p:sp>
        </p:grpSp>
        <p:grpSp>
          <p:nvGrpSpPr>
            <p:cNvPr id="8" name="Grupo 7"/>
            <p:cNvGrpSpPr/>
            <p:nvPr/>
          </p:nvGrpSpPr>
          <p:grpSpPr>
            <a:xfrm>
              <a:off x="2461943" y="2859931"/>
              <a:ext cx="3522855" cy="2383183"/>
              <a:chOff x="2411760" y="2232259"/>
              <a:chExt cx="4043969" cy="3369974"/>
            </a:xfrm>
          </p:grpSpPr>
          <p:sp>
            <p:nvSpPr>
              <p:cNvPr id="9" name="Elipse 8"/>
              <p:cNvSpPr/>
              <p:nvPr/>
            </p:nvSpPr>
            <p:spPr>
              <a:xfrm>
                <a:off x="2411760" y="2232259"/>
                <a:ext cx="4043969" cy="3369974"/>
              </a:xfrm>
              <a:prstGeom prst="ellipse">
                <a:avLst/>
              </a:prstGeom>
              <a:solidFill>
                <a:schemeClr val="tx2">
                  <a:lumMod val="60000"/>
                  <a:lumOff val="40000"/>
                </a:schemeClr>
              </a:solidFill>
            </p:spPr>
            <p:style>
              <a:lnRef idx="2">
                <a:schemeClr val="lt1">
                  <a:hueOff val="0"/>
                  <a:satOff val="0"/>
                  <a:lumOff val="0"/>
                  <a:alphaOff val="0"/>
                </a:schemeClr>
              </a:lnRef>
              <a:fillRef idx="1">
                <a:schemeClr val="accent2">
                  <a:shade val="50000"/>
                  <a:hueOff val="0"/>
                  <a:satOff val="-32532"/>
                  <a:lumOff val="52778"/>
                  <a:alphaOff val="0"/>
                </a:schemeClr>
              </a:fillRef>
              <a:effectRef idx="0">
                <a:schemeClr val="accent2">
                  <a:shade val="50000"/>
                  <a:hueOff val="0"/>
                  <a:satOff val="-32532"/>
                  <a:lumOff val="52778"/>
                  <a:alphaOff val="0"/>
                </a:schemeClr>
              </a:effectRef>
              <a:fontRef idx="minor">
                <a:schemeClr val="lt1"/>
              </a:fontRef>
            </p:style>
          </p:sp>
          <p:sp>
            <p:nvSpPr>
              <p:cNvPr id="10" name="Elipse 8"/>
              <p:cNvSpPr/>
              <p:nvPr/>
            </p:nvSpPr>
            <p:spPr>
              <a:xfrm>
                <a:off x="3454391" y="2452301"/>
                <a:ext cx="2083558" cy="7582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96012" rIns="96012" bIns="96012" numCol="1" spcCol="1270" anchor="ctr" anchorCtr="0">
                <a:noAutofit/>
              </a:bodyPr>
              <a:lstStyle/>
              <a:p>
                <a:pPr algn="ctr" defTabSz="600060">
                  <a:lnSpc>
                    <a:spcPct val="90000"/>
                  </a:lnSpc>
                  <a:spcBef>
                    <a:spcPct val="0"/>
                  </a:spcBef>
                  <a:spcAft>
                    <a:spcPct val="35000"/>
                  </a:spcAft>
                </a:pPr>
                <a:r>
                  <a:rPr lang="es-MX"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Instancia Ejecutora (IE)-Responsable/</a:t>
                </a:r>
              </a:p>
              <a:p>
                <a:pPr algn="ctr" defTabSz="600060">
                  <a:lnSpc>
                    <a:spcPct val="90000"/>
                  </a:lnSpc>
                  <a:spcBef>
                    <a:spcPct val="0"/>
                  </a:spcBef>
                  <a:spcAft>
                    <a:spcPct val="35000"/>
                  </a:spcAft>
                </a:pPr>
                <a:r>
                  <a:rPr lang="es-MX"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Enlace de CS</a:t>
                </a:r>
              </a:p>
            </p:txBody>
          </p:sp>
        </p:grpSp>
        <p:grpSp>
          <p:nvGrpSpPr>
            <p:cNvPr id="11" name="Grupo 10"/>
            <p:cNvGrpSpPr/>
            <p:nvPr/>
          </p:nvGrpSpPr>
          <p:grpSpPr>
            <a:xfrm>
              <a:off x="2846552" y="3665119"/>
              <a:ext cx="2739997" cy="1588789"/>
              <a:chOff x="2843802" y="3369974"/>
              <a:chExt cx="3145309" cy="2246649"/>
            </a:xfrm>
          </p:grpSpPr>
          <p:sp>
            <p:nvSpPr>
              <p:cNvPr id="12" name="Elipse 11"/>
              <p:cNvSpPr/>
              <p:nvPr/>
            </p:nvSpPr>
            <p:spPr>
              <a:xfrm>
                <a:off x="2843802" y="3369974"/>
                <a:ext cx="3145309" cy="2246649"/>
              </a:xfrm>
              <a:prstGeom prst="ellipse">
                <a:avLst/>
              </a:prstGeom>
              <a:solidFill>
                <a:schemeClr val="tx2">
                  <a:lumMod val="75000"/>
                </a:schemeClr>
              </a:solidFill>
            </p:spPr>
            <p:style>
              <a:lnRef idx="2">
                <a:schemeClr val="lt1">
                  <a:hueOff val="0"/>
                  <a:satOff val="0"/>
                  <a:lumOff val="0"/>
                  <a:alphaOff val="0"/>
                </a:schemeClr>
              </a:lnRef>
              <a:fillRef idx="1">
                <a:schemeClr val="accent2">
                  <a:shade val="50000"/>
                  <a:hueOff val="0"/>
                  <a:satOff val="-16266"/>
                  <a:lumOff val="26389"/>
                  <a:alphaOff val="0"/>
                </a:schemeClr>
              </a:fillRef>
              <a:effectRef idx="0">
                <a:schemeClr val="accent2">
                  <a:shade val="50000"/>
                  <a:hueOff val="0"/>
                  <a:satOff val="-16266"/>
                  <a:lumOff val="26389"/>
                  <a:alphaOff val="0"/>
                </a:schemeClr>
              </a:effectRef>
              <a:fontRef idx="minor">
                <a:schemeClr val="lt1"/>
              </a:fontRef>
            </p:style>
          </p:sp>
          <p:sp>
            <p:nvSpPr>
              <p:cNvPr id="13" name="Elipse 10"/>
              <p:cNvSpPr/>
              <p:nvPr/>
            </p:nvSpPr>
            <p:spPr>
              <a:xfrm>
                <a:off x="3304422" y="3931636"/>
                <a:ext cx="2336533" cy="1123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96012" rIns="96012" bIns="96012" numCol="1" spcCol="1270" anchor="ctr" anchorCtr="0">
                <a:noAutofit/>
              </a:bodyPr>
              <a:lstStyle/>
              <a:p>
                <a:pPr algn="ctr" defTabSz="600060">
                  <a:lnSpc>
                    <a:spcPct val="90000"/>
                  </a:lnSpc>
                  <a:spcBef>
                    <a:spcPct val="0"/>
                  </a:spcBef>
                  <a:spcAft>
                    <a:spcPct val="35000"/>
                  </a:spcAft>
                </a:pPr>
                <a:r>
                  <a:rPr lang="es-MX" sz="1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Comité de Contraloría Social o</a:t>
                </a:r>
              </a:p>
              <a:p>
                <a:pPr algn="ctr" defTabSz="600060">
                  <a:lnSpc>
                    <a:spcPct val="90000"/>
                  </a:lnSpc>
                  <a:spcBef>
                    <a:spcPct val="0"/>
                  </a:spcBef>
                  <a:spcAft>
                    <a:spcPct val="35000"/>
                  </a:spcAft>
                </a:pPr>
                <a:r>
                  <a:rPr lang="es-MX" sz="1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Beneficiarios</a:t>
                </a:r>
              </a:p>
            </p:txBody>
          </p:sp>
        </p:grpSp>
      </p:grpSp>
      <p:pic>
        <p:nvPicPr>
          <p:cNvPr id="17" name="Imagen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3743268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770142" y="1324769"/>
            <a:ext cx="7680959" cy="5170646"/>
          </a:xfrm>
          <a:prstGeom prst="rect">
            <a:avLst/>
          </a:prstGeom>
        </p:spPr>
        <p:txBody>
          <a:bodyPr wrap="square">
            <a:spAutoFit/>
          </a:bodyPr>
          <a:lstStyle/>
          <a:p>
            <a:pPr algn="just">
              <a:lnSpc>
                <a:spcPct val="150000"/>
              </a:lnSpc>
            </a:pPr>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Dar seguimiento, supervisión y vigilancia del cumplimiento de las metas y acciones comprometidas en el programa, así como la vigilancia de la correcta aplicación de los recursos asignados. </a:t>
            </a:r>
          </a:p>
          <a:p>
            <a:pPr algn="just">
              <a:lnSpc>
                <a:spcPct val="150000"/>
              </a:lnSpc>
            </a:pPr>
            <a:endParaRPr 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50000"/>
              </a:lnSpc>
            </a:pPr>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El RCS es el encargado de coordinar, dar las facilidades necesarias para la conformación de los Comités y de registrar en el SICS lo referente a la contraloría social. Dichos Comités deben registrarse en el SICS y el Responsable de Contraloría Social debe conservar la constancia de registro que emite el sistema y entregar copia de dicha constancia al Comité de Contraloría Social. </a:t>
            </a:r>
          </a:p>
        </p:txBody>
      </p:sp>
      <p:sp>
        <p:nvSpPr>
          <p:cNvPr id="6" name="Rectángulo 5"/>
          <p:cNvSpPr/>
          <p:nvPr/>
        </p:nvSpPr>
        <p:spPr>
          <a:xfrm>
            <a:off x="800617" y="571473"/>
            <a:ext cx="2196435" cy="584775"/>
          </a:xfrm>
          <a:prstGeom prst="rect">
            <a:avLst/>
          </a:prstGeom>
        </p:spPr>
        <p:txBody>
          <a:bodyPr wrap="none">
            <a:spAutoFit/>
          </a:bodyPr>
          <a:lstStyle/>
          <a:p>
            <a:r>
              <a:rPr lang="es-MX" sz="3200" b="1" dirty="0">
                <a:latin typeface="Arial Unicode MS" panose="020B0604020202020204" pitchFamily="34" charset="-128"/>
                <a:ea typeface="Arial Unicode MS" panose="020B0604020202020204" pitchFamily="34" charset="-128"/>
                <a:cs typeface="Arial Unicode MS" panose="020B0604020202020204" pitchFamily="34" charset="-128"/>
              </a:rPr>
              <a:t>El objetivo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2852257"/>
            <a:ext cx="3017028" cy="1107374"/>
          </a:xfrm>
          <a:prstGeom prst="rect">
            <a:avLst/>
          </a:prstGeom>
          <a:noFill/>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1127970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57201" y="344818"/>
            <a:ext cx="5648178" cy="1143000"/>
          </a:xfrm>
        </p:spPr>
        <p:txBody>
          <a:bodyPr>
            <a:normAutofit fontScale="90000"/>
          </a:bodyPr>
          <a:lstStyle/>
          <a:p>
            <a:pPr>
              <a:lnSpc>
                <a:spcPct val="100000"/>
              </a:lnSpc>
            </a:pPr>
            <a:r>
              <a:rPr lang="es-MX"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t>Objetivo </a:t>
            </a:r>
            <a:br>
              <a:rPr lang="es-MX"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s-MX"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t>Comité de Contraloría Social</a:t>
            </a:r>
            <a:endParaRPr lang="es-ES" altLang="es-MX" sz="36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Rectangle 3"/>
          <p:cNvSpPr txBox="1">
            <a:spLocks noChangeArrowheads="1"/>
          </p:cNvSpPr>
          <p:nvPr/>
        </p:nvSpPr>
        <p:spPr>
          <a:xfrm>
            <a:off x="4276578" y="2059317"/>
            <a:ext cx="6879103" cy="37365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ct val="0"/>
              </a:spcBef>
              <a:buNone/>
            </a:pPr>
            <a:r>
              <a:rPr lang="es-MX" sz="2200" dirty="0">
                <a:latin typeface="Arial Unicode MS" panose="020B0604020202020204" pitchFamily="34" charset="-128"/>
                <a:ea typeface="Arial Unicode MS" panose="020B0604020202020204" pitchFamily="34" charset="-128"/>
                <a:cs typeface="Arial Unicode MS" panose="020B0604020202020204" pitchFamily="34" charset="-128"/>
              </a:rPr>
              <a:t>Dar seguimiento, supervisión y vigilancia del cumplimiento de las metas y acciones comprometidas en el Programa Federal Social, en este caso </a:t>
            </a:r>
            <a:r>
              <a:rPr lang="es-ES" sz="2200" dirty="0">
                <a:latin typeface="Arial Unicode MS" panose="020B0604020202020204" pitchFamily="34" charset="-128"/>
                <a:ea typeface="Arial Unicode MS" panose="020B0604020202020204" pitchFamily="34" charset="-128"/>
                <a:cs typeface="Arial Unicode MS" panose="020B0604020202020204" pitchFamily="34" charset="-128"/>
              </a:rPr>
              <a:t>Programa para el Desarrollo Profesional Docente (PRODEP) </a:t>
            </a:r>
            <a:r>
              <a:rPr lang="es-MX" sz="2200" dirty="0">
                <a:latin typeface="Arial Unicode MS" panose="020B0604020202020204" pitchFamily="34" charset="-128"/>
                <a:ea typeface="Arial Unicode MS" panose="020B0604020202020204" pitchFamily="34" charset="-128"/>
                <a:cs typeface="Arial Unicode MS" panose="020B0604020202020204" pitchFamily="34" charset="-128"/>
              </a:rPr>
              <a:t>así como la vigilar la correcta aplicación de los recursos asignados. </a:t>
            </a:r>
            <a:endParaRPr lang="es-MX" altLang="es-MX" sz="2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2852257"/>
            <a:ext cx="3017028" cy="1107374"/>
          </a:xfrm>
          <a:prstGeom prst="rect">
            <a:avLst/>
          </a:prstGeom>
          <a:noFill/>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39133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a:spLocks noChangeArrowheads="1"/>
          </p:cNvSpPr>
          <p:nvPr/>
        </p:nvSpPr>
        <p:spPr bwMode="auto">
          <a:xfrm>
            <a:off x="3226187" y="1553951"/>
            <a:ext cx="81405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defRPr/>
            </a:pPr>
            <a:r>
              <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Beneficiarios del programa</a:t>
            </a:r>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 solo Docentes.</a:t>
            </a:r>
            <a:endPar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Rectángulo 2"/>
          <p:cNvSpPr>
            <a:spLocks noChangeArrowheads="1"/>
          </p:cNvSpPr>
          <p:nvPr/>
        </p:nvSpPr>
        <p:spPr bwMode="auto">
          <a:xfrm>
            <a:off x="399485" y="949882"/>
            <a:ext cx="51352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MX" altLang="es-MX" sz="2000" b="1" dirty="0">
                <a:latin typeface="Arial Unicode MS" panose="020B0604020202020204" pitchFamily="34" charset="-128"/>
                <a:ea typeface="Arial Unicode MS" panose="020B0604020202020204" pitchFamily="34" charset="-128"/>
                <a:cs typeface="Arial Unicode MS" panose="020B0604020202020204" pitchFamily="34" charset="-128"/>
              </a:rPr>
              <a:t>¿Quiénes integran el Comité de la C. S.?  </a:t>
            </a:r>
          </a:p>
        </p:txBody>
      </p:sp>
      <p:sp>
        <p:nvSpPr>
          <p:cNvPr id="7" name="CuadroTexto 1"/>
          <p:cNvSpPr txBox="1">
            <a:spLocks noChangeArrowheads="1"/>
          </p:cNvSpPr>
          <p:nvPr/>
        </p:nvSpPr>
        <p:spPr bwMode="auto">
          <a:xfrm>
            <a:off x="3313377" y="3282445"/>
            <a:ext cx="80533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El mínimo de integrantes </a:t>
            </a:r>
            <a:r>
              <a:rPr lang="es-ES"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para PRODEP es 1 a 4 miembros, asimismo, deberá ser equilibrado el número de mujeres y hombres.</a:t>
            </a:r>
          </a:p>
        </p:txBody>
      </p:sp>
      <p:sp>
        <p:nvSpPr>
          <p:cNvPr id="8" name="Rectángulo 11"/>
          <p:cNvSpPr>
            <a:spLocks noChangeArrowheads="1"/>
          </p:cNvSpPr>
          <p:nvPr/>
        </p:nvSpPr>
        <p:spPr bwMode="auto">
          <a:xfrm>
            <a:off x="399485" y="2665225"/>
            <a:ext cx="86155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MX" altLang="es-MX" sz="2000" b="1" dirty="0">
                <a:latin typeface="Arial Unicode MS" panose="020B0604020202020204" pitchFamily="34" charset="-128"/>
                <a:ea typeface="Arial Unicode MS" panose="020B0604020202020204" pitchFamily="34" charset="-128"/>
                <a:cs typeface="Arial Unicode MS" panose="020B0604020202020204" pitchFamily="34" charset="-128"/>
              </a:rPr>
              <a:t>¿Cuántos integrantes son en el comité de la C. S.?  </a:t>
            </a:r>
          </a:p>
        </p:txBody>
      </p:sp>
      <p:sp>
        <p:nvSpPr>
          <p:cNvPr id="9" name="CuadroTexto 1"/>
          <p:cNvSpPr txBox="1">
            <a:spLocks noChangeArrowheads="1"/>
          </p:cNvSpPr>
          <p:nvPr/>
        </p:nvSpPr>
        <p:spPr bwMode="auto">
          <a:xfrm>
            <a:off x="3441703" y="5191418"/>
            <a:ext cx="67573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Solo uno y podrán repetir dos ejercicios más.</a:t>
            </a:r>
          </a:p>
        </p:txBody>
      </p:sp>
      <p:sp>
        <p:nvSpPr>
          <p:cNvPr id="10" name="Rectángulo 11"/>
          <p:cNvSpPr>
            <a:spLocks noChangeArrowheads="1"/>
          </p:cNvSpPr>
          <p:nvPr/>
        </p:nvSpPr>
        <p:spPr bwMode="auto">
          <a:xfrm>
            <a:off x="508194" y="4678045"/>
            <a:ext cx="4199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MX" altLang="es-MX" sz="2000" b="1" dirty="0">
                <a:latin typeface="Arial Unicode MS" panose="020B0604020202020204" pitchFamily="34" charset="-128"/>
                <a:ea typeface="Arial Unicode MS" panose="020B0604020202020204" pitchFamily="34" charset="-128"/>
                <a:cs typeface="Arial Unicode MS" panose="020B0604020202020204" pitchFamily="34" charset="-128"/>
              </a:rPr>
              <a:t>¿Cuántos comités de C. S. son?  </a:t>
            </a: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710971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366827" y="545689"/>
            <a:ext cx="6309360" cy="1143000"/>
          </a:xfrm>
        </p:spPr>
        <p:txBody>
          <a:bodyPr>
            <a:normAutofit/>
          </a:bodyPr>
          <a:lstStyle/>
          <a:p>
            <a:pPr eaLnBrk="1" hangingPunct="1"/>
            <a:r>
              <a:rPr lang="es-MX" altLang="es-MX" sz="3200" b="1" dirty="0">
                <a:latin typeface="Arial Unicode MS" panose="020B0604020202020204" pitchFamily="34" charset="-128"/>
                <a:ea typeface="Arial Unicode MS" panose="020B0604020202020204" pitchFamily="34" charset="-128"/>
                <a:cs typeface="Arial Unicode MS" panose="020B0604020202020204" pitchFamily="34" charset="-128"/>
              </a:rPr>
              <a:t>¿Qué es la Contraloría Social?</a:t>
            </a:r>
            <a:endParaRPr lang="es-ES" altLang="es-MX" sz="32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Rectangle 3"/>
          <p:cNvSpPr txBox="1">
            <a:spLocks noChangeArrowheads="1"/>
          </p:cNvSpPr>
          <p:nvPr/>
        </p:nvSpPr>
        <p:spPr>
          <a:xfrm>
            <a:off x="1086730" y="2040383"/>
            <a:ext cx="6717324" cy="33303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60000"/>
              </a:lnSpc>
              <a:spcBef>
                <a:spcPct val="0"/>
              </a:spcBef>
              <a:buNone/>
            </a:pPr>
            <a:r>
              <a:rPr lang="es-MX" altLang="es-MX" sz="2000" b="1" dirty="0">
                <a:latin typeface="Arial Unicode MS" panose="020B0604020202020204" pitchFamily="34" charset="-128"/>
                <a:ea typeface="Arial Unicode MS" panose="020B0604020202020204" pitchFamily="34" charset="-128"/>
                <a:cs typeface="Arial Unicode MS" panose="020B0604020202020204" pitchFamily="34" charset="-128"/>
              </a:rPr>
              <a:t>Artículo 69 de la Ley General de Desarrollo Social.</a:t>
            </a:r>
          </a:p>
          <a:p>
            <a:pPr marL="0" indent="0" algn="just">
              <a:lnSpc>
                <a:spcPct val="160000"/>
              </a:lnSpc>
              <a:spcBef>
                <a:spcPct val="0"/>
              </a:spcBef>
              <a:buNone/>
            </a:pPr>
            <a:endParaRPr lang="es-MX" altLang="es-MX" sz="20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lgn="just">
              <a:lnSpc>
                <a:spcPct val="160000"/>
              </a:lnSpc>
              <a:spcBef>
                <a:spcPct val="0"/>
              </a:spcBef>
              <a:buNone/>
            </a:pPr>
            <a:r>
              <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“El mecanismo con el que cuenta la población beneficiaria de programas federales de desarrollo social, para que participe en la vigilancia de los recursos públicos y en la verificación del cumplimiento de las metas y objetivos a través de los comités de Contraloría Social”. </a:t>
            </a:r>
          </a:p>
        </p:txBody>
      </p:sp>
      <p:pic>
        <p:nvPicPr>
          <p:cNvPr id="1028" name="Picture 4" descr="Resultado de imagen para lupa fondo transparente"/>
          <p:cNvPicPr>
            <a:picLocks noChangeAspect="1" noChangeArrowheads="1"/>
          </p:cNvPicPr>
          <p:nvPr/>
        </p:nvPicPr>
        <p:blipFill rotWithShape="1">
          <a:blip r:embed="rId2">
            <a:extLst>
              <a:ext uri="{28A0092B-C50C-407E-A947-70E740481C1C}">
                <a14:useLocalDpi xmlns:a14="http://schemas.microsoft.com/office/drawing/2010/main" val="0"/>
              </a:ext>
            </a:extLst>
          </a:blip>
          <a:srcRect l="17773" r="17574"/>
          <a:stretch/>
        </p:blipFill>
        <p:spPr bwMode="auto">
          <a:xfrm>
            <a:off x="8451168" y="2777481"/>
            <a:ext cx="2968283" cy="304800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2143327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679939" y="552897"/>
            <a:ext cx="9040835" cy="1014380"/>
          </a:xfrm>
          <a:prstGeom prst="rect">
            <a:avLst/>
          </a:prstGeom>
        </p:spPr>
        <p:txBody>
          <a:bodyPr wrap="square">
            <a:spAutoFit/>
          </a:bodyPr>
          <a:lstStyle/>
          <a:p>
            <a:pPr>
              <a:lnSpc>
                <a:spcPct val="107000"/>
              </a:lnSpc>
              <a:spcAft>
                <a:spcPts val="800"/>
              </a:spcAft>
            </a:pPr>
            <a:r>
              <a:rPr lang="es-MX" sz="2800" b="1" dirty="0">
                <a:effectLst/>
                <a:latin typeface="Arial Unicode MS" panose="020B0604020202020204" pitchFamily="34" charset="-128"/>
                <a:ea typeface="Arial Unicode MS" panose="020B0604020202020204" pitchFamily="34" charset="-128"/>
                <a:cs typeface="Arial Unicode MS" panose="020B0604020202020204" pitchFamily="34" charset="-128"/>
              </a:rPr>
              <a:t>Los Comités realizarán las siguientes actividades de Contraloría Social:  </a:t>
            </a:r>
          </a:p>
        </p:txBody>
      </p:sp>
      <p:sp>
        <p:nvSpPr>
          <p:cNvPr id="8" name="Rectángulo 7"/>
          <p:cNvSpPr/>
          <p:nvPr/>
        </p:nvSpPr>
        <p:spPr>
          <a:xfrm>
            <a:off x="2124218" y="1918852"/>
            <a:ext cx="9439424" cy="421654"/>
          </a:xfrm>
          <a:prstGeom prst="rect">
            <a:avLst/>
          </a:prstGeom>
        </p:spPr>
        <p:txBody>
          <a:bodyPr wrap="square">
            <a:spAutoFit/>
          </a:bodyPr>
          <a:lstStyle/>
          <a:p>
            <a:pPr>
              <a:lnSpc>
                <a:spcPct val="107000"/>
              </a:lnSpc>
              <a:spcAft>
                <a:spcPts val="800"/>
              </a:spcAft>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1. Solicitar al RCS la información pública relacionada con la operación del mismo;  </a:t>
            </a:r>
          </a:p>
        </p:txBody>
      </p:sp>
      <p:sp>
        <p:nvSpPr>
          <p:cNvPr id="9" name="Rectángulo 8"/>
          <p:cNvSpPr/>
          <p:nvPr/>
        </p:nvSpPr>
        <p:spPr>
          <a:xfrm>
            <a:off x="2152356" y="2572776"/>
            <a:ext cx="9439422" cy="3421001"/>
          </a:xfrm>
          <a:prstGeom prst="rect">
            <a:avLst/>
          </a:prstGeom>
        </p:spPr>
        <p:txBody>
          <a:bodyPr wrap="square">
            <a:spAutoFit/>
          </a:bodyPr>
          <a:lstStyle/>
          <a:p>
            <a:pPr algn="just">
              <a:lnSpc>
                <a:spcPct val="107000"/>
              </a:lnSpc>
              <a:spcAft>
                <a:spcPts val="800"/>
              </a:spcAft>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2. Vigilar que: </a:t>
            </a:r>
          </a:p>
          <a:p>
            <a:pPr algn="just">
              <a:lnSpc>
                <a:spcPct val="107000"/>
              </a:lnSpc>
              <a:spcAft>
                <a:spcPts val="800"/>
              </a:spcAft>
            </a:pPr>
            <a:endParaRPr lang="es-MX" sz="900" dirty="0">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457200" indent="-457200" algn="just">
              <a:lnSpc>
                <a:spcPct val="107000"/>
              </a:lnSpc>
              <a:spcAft>
                <a:spcPts val="800"/>
              </a:spcAft>
              <a:buAutoNum type="alphaLcParenR"/>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Se difunda información suficiente, veraz y oportuna sobre la operación del programa federal.</a:t>
            </a:r>
          </a:p>
          <a:p>
            <a:pPr marL="457200" indent="-457200" algn="just">
              <a:lnSpc>
                <a:spcPct val="107000"/>
              </a:lnSpc>
              <a:spcAft>
                <a:spcPts val="800"/>
              </a:spcAft>
              <a:buAutoNum type="alphaLcParenR"/>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El ejercicio de los recursos públicos para los apoyos o servicios sea oportuno, transparente y con apego a lo establecido en las reglas de operación.</a:t>
            </a:r>
          </a:p>
          <a:p>
            <a:pPr marL="457200" indent="-457200" algn="just">
              <a:lnSpc>
                <a:spcPct val="107000"/>
              </a:lnSpc>
              <a:spcAft>
                <a:spcPts val="800"/>
              </a:spcAft>
              <a:buFont typeface="+mj-lt"/>
              <a:buAutoNum type="alphaLcParenR"/>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 Los beneficiarios del programa federal cumplan con los requisitos de acuerdo a la normatividad aplicable  </a:t>
            </a:r>
          </a:p>
          <a:p>
            <a:pPr marL="457200" indent="-457200" algn="just">
              <a:lnSpc>
                <a:spcPct val="107000"/>
              </a:lnSpc>
              <a:spcAft>
                <a:spcPts val="800"/>
              </a:spcAft>
              <a:buFont typeface="+mj-lt"/>
              <a:buAutoNum type="alphaLcParenR"/>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Se cumpla con los periodos de ejecución de los apoyos o servicios. </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29613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14418" b="8477"/>
          <a:stretch/>
        </p:blipFill>
        <p:spPr>
          <a:xfrm rot="16200000">
            <a:off x="2650588" y="-2683412"/>
            <a:ext cx="6857999" cy="12224824"/>
          </a:xfrm>
          <a:prstGeom prst="rect">
            <a:avLst/>
          </a:prstGeom>
        </p:spPr>
      </p:pic>
      <p:sp>
        <p:nvSpPr>
          <p:cNvPr id="9" name="Rectángulo 8"/>
          <p:cNvSpPr/>
          <p:nvPr/>
        </p:nvSpPr>
        <p:spPr>
          <a:xfrm>
            <a:off x="2063262" y="628276"/>
            <a:ext cx="9120554" cy="3034677"/>
          </a:xfrm>
          <a:prstGeom prst="rect">
            <a:avLst/>
          </a:prstGeom>
        </p:spPr>
        <p:txBody>
          <a:bodyPr wrap="square">
            <a:spAutoFit/>
          </a:bodyPr>
          <a:lstStyle/>
          <a:p>
            <a:pPr marL="342900" indent="-342900" algn="just">
              <a:lnSpc>
                <a:spcPct val="107000"/>
              </a:lnSpc>
              <a:spcAft>
                <a:spcPts val="800"/>
              </a:spcAft>
              <a:buAutoNum type="alphaLcParenR" startAt="5"/>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Exista documentación comprobatoria del ejercicio de los recursos públicos y de la entrega de los apoyos o servicios.</a:t>
            </a:r>
          </a:p>
          <a:p>
            <a:pPr marL="342900" indent="-342900" algn="just">
              <a:lnSpc>
                <a:spcPct val="107000"/>
              </a:lnSpc>
              <a:spcAft>
                <a:spcPts val="800"/>
              </a:spcAft>
              <a:buAutoNum type="alphaLcParenR" startAt="5"/>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El programa federal no se utilice con fines políticos, electorales, de lucro u otros distintos al objeto del programa federal. </a:t>
            </a:r>
          </a:p>
          <a:p>
            <a:pPr marL="342900" indent="-342900" algn="just">
              <a:lnSpc>
                <a:spcPct val="107000"/>
              </a:lnSpc>
              <a:spcAft>
                <a:spcPts val="800"/>
              </a:spcAft>
              <a:buAutoNum type="alphaLcParenR" startAt="5"/>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El programa federal no sea aplicado afectando la igualdad entre mujeres y hombres.</a:t>
            </a:r>
          </a:p>
          <a:p>
            <a:pPr marL="342900" indent="-342900" algn="just">
              <a:lnSpc>
                <a:spcPct val="107000"/>
              </a:lnSpc>
              <a:spcAft>
                <a:spcPts val="800"/>
              </a:spcAft>
              <a:buAutoNum type="alphaLcParenR" startAt="5"/>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Las autoridades competentes den atención a las quejas y denuncias relacionadas con el programa federal;  </a:t>
            </a:r>
          </a:p>
        </p:txBody>
      </p:sp>
      <p:sp>
        <p:nvSpPr>
          <p:cNvPr id="10" name="Rectángulo 9"/>
          <p:cNvSpPr/>
          <p:nvPr/>
        </p:nvSpPr>
        <p:spPr>
          <a:xfrm>
            <a:off x="1645920" y="3884314"/>
            <a:ext cx="9537896" cy="750975"/>
          </a:xfrm>
          <a:prstGeom prst="rect">
            <a:avLst/>
          </a:prstGeom>
        </p:spPr>
        <p:txBody>
          <a:bodyPr wrap="square">
            <a:spAutoFit/>
          </a:bodyPr>
          <a:lstStyle/>
          <a:p>
            <a:pPr algn="just">
              <a:lnSpc>
                <a:spcPct val="107000"/>
              </a:lnSpc>
              <a:spcAft>
                <a:spcPts val="800"/>
              </a:spcAft>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3. Registrar en el informe los resultados de las actividades de Contraloría Social realizadas, así como dar seguimiento a los mismos; </a:t>
            </a:r>
          </a:p>
        </p:txBody>
      </p:sp>
      <p:sp>
        <p:nvSpPr>
          <p:cNvPr id="11" name="Rectángulo 10"/>
          <p:cNvSpPr/>
          <p:nvPr/>
        </p:nvSpPr>
        <p:spPr>
          <a:xfrm>
            <a:off x="1645920" y="4948983"/>
            <a:ext cx="9537896" cy="1409617"/>
          </a:xfrm>
          <a:prstGeom prst="rect">
            <a:avLst/>
          </a:prstGeom>
        </p:spPr>
        <p:txBody>
          <a:bodyPr wrap="square">
            <a:spAutoFit/>
          </a:bodyPr>
          <a:lstStyle/>
          <a:p>
            <a:pPr algn="just">
              <a:lnSpc>
                <a:spcPct val="107000"/>
              </a:lnSpc>
              <a:spcAft>
                <a:spcPts val="800"/>
              </a:spcAft>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4. Recibir las quejas y denuncias sobre la aplicación y ejecución de los programas federales, recabar la información de las mismas y, en su caso, presentarlas junto con la información recopilada al RCS a efecto de que se tomen las medidas a que haya lugar, y  </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3487086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4418" b="8477"/>
          <a:stretch/>
        </p:blipFill>
        <p:spPr>
          <a:xfrm rot="16200000">
            <a:off x="2650588" y="-2683412"/>
            <a:ext cx="6857999" cy="12224824"/>
          </a:xfrm>
          <a:prstGeom prst="rect">
            <a:avLst/>
          </a:prstGeom>
        </p:spPr>
      </p:pic>
      <p:sp>
        <p:nvSpPr>
          <p:cNvPr id="2" name="Rectángulo 1"/>
          <p:cNvSpPr/>
          <p:nvPr/>
        </p:nvSpPr>
        <p:spPr>
          <a:xfrm>
            <a:off x="1702190" y="1009692"/>
            <a:ext cx="9903656" cy="2253374"/>
          </a:xfrm>
          <a:prstGeom prst="rect">
            <a:avLst/>
          </a:prstGeom>
        </p:spPr>
        <p:txBody>
          <a:bodyPr wrap="square">
            <a:spAutoFit/>
          </a:bodyPr>
          <a:lstStyle/>
          <a:p>
            <a:pPr algn="just">
              <a:lnSpc>
                <a:spcPct val="107000"/>
              </a:lnSpc>
              <a:spcAft>
                <a:spcPts val="800"/>
              </a:spcAft>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5. Recibir las quejas y denuncias que puedan dar lugar al financiamiento de responsabilidades administrativas, civiles o penales relacionadas con los programas federales, así como turnarlas al RCS y a la </a:t>
            </a:r>
            <a:r>
              <a:rPr lang="es-MX" sz="2000" dirty="0" err="1">
                <a:latin typeface="Arial Unicode MS" panose="020B0604020202020204" pitchFamily="34" charset="-128"/>
                <a:ea typeface="Arial Unicode MS" panose="020B0604020202020204" pitchFamily="34" charset="-128"/>
                <a:cs typeface="Arial Unicode MS" panose="020B0604020202020204" pitchFamily="34" charset="-128"/>
              </a:rPr>
              <a:t>D</a:t>
            </a:r>
            <a:r>
              <a:rPr lang="es-MX" sz="2000" dirty="0" err="1">
                <a:effectLst/>
                <a:latin typeface="Arial Unicode MS" panose="020B0604020202020204" pitchFamily="34" charset="-128"/>
                <a:ea typeface="Arial Unicode MS" panose="020B0604020202020204" pitchFamily="34" charset="-128"/>
                <a:cs typeface="Arial Unicode MS" panose="020B0604020202020204" pitchFamily="34" charset="-128"/>
              </a:rPr>
              <a:t>GUTyP</a:t>
            </a: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 y a su vez a las autoridades competentes para su atención. </a:t>
            </a:r>
          </a:p>
          <a:p>
            <a:pPr algn="just">
              <a:lnSpc>
                <a:spcPct val="107000"/>
              </a:lnSpc>
              <a:spcAft>
                <a:spcPts val="800"/>
              </a:spcAft>
            </a:pPr>
            <a:endPar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07000"/>
              </a:lnSpc>
              <a:spcAft>
                <a:spcPts val="800"/>
              </a:spcAft>
            </a:pPr>
            <a:r>
              <a:rPr lang="es-MX" sz="2000" dirty="0">
                <a:effectLst/>
                <a:latin typeface="Arial Unicode MS" panose="020B0604020202020204" pitchFamily="34" charset="-128"/>
                <a:ea typeface="Arial Unicode MS" panose="020B0604020202020204" pitchFamily="34" charset="-128"/>
                <a:cs typeface="Arial Unicode MS" panose="020B0604020202020204" pitchFamily="34" charset="-128"/>
              </a:rPr>
              <a:t>6. Vigilar el 100% de los recursos otorgados en el ejercicio fiscal anterior.  </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4065890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14418" b="8477"/>
          <a:stretch/>
        </p:blipFill>
        <p:spPr>
          <a:xfrm rot="16200000">
            <a:off x="2650588" y="-2683412"/>
            <a:ext cx="6857999" cy="12224824"/>
          </a:xfrm>
          <a:prstGeom prst="rect">
            <a:avLst/>
          </a:prstGeom>
        </p:spPr>
      </p:pic>
      <p:graphicFrame>
        <p:nvGraphicFramePr>
          <p:cNvPr id="5" name="Tabla 4">
            <a:extLst>
              <a:ext uri="{FF2B5EF4-FFF2-40B4-BE49-F238E27FC236}">
                <a16:creationId xmlns:a16="http://schemas.microsoft.com/office/drawing/2014/main" id="{ABA98226-2E00-4798-B7B6-37B4C464BDF0}"/>
              </a:ext>
            </a:extLst>
          </p:cNvPr>
          <p:cNvGraphicFramePr>
            <a:graphicFrameLocks noGrp="1"/>
          </p:cNvGraphicFramePr>
          <p:nvPr>
            <p:extLst>
              <p:ext uri="{D42A27DB-BD31-4B8C-83A1-F6EECF244321}">
                <p14:modId xmlns:p14="http://schemas.microsoft.com/office/powerpoint/2010/main" val="4184201443"/>
              </p:ext>
            </p:extLst>
          </p:nvPr>
        </p:nvGraphicFramePr>
        <p:xfrm>
          <a:off x="1128583" y="1878227"/>
          <a:ext cx="10124303" cy="3703880"/>
        </p:xfrm>
        <a:graphic>
          <a:graphicData uri="http://schemas.openxmlformats.org/drawingml/2006/table">
            <a:tbl>
              <a:tblPr firstRow="1" bandRow="1">
                <a:tableStyleId>{5C22544A-7EE6-4342-B048-85BDC9FD1C3A}</a:tableStyleId>
              </a:tblPr>
              <a:tblGrid>
                <a:gridCol w="1687384">
                  <a:extLst>
                    <a:ext uri="{9D8B030D-6E8A-4147-A177-3AD203B41FA5}">
                      <a16:colId xmlns:a16="http://schemas.microsoft.com/office/drawing/2014/main" val="980634920"/>
                    </a:ext>
                  </a:extLst>
                </a:gridCol>
                <a:gridCol w="1687384">
                  <a:extLst>
                    <a:ext uri="{9D8B030D-6E8A-4147-A177-3AD203B41FA5}">
                      <a16:colId xmlns:a16="http://schemas.microsoft.com/office/drawing/2014/main" val="19525261"/>
                    </a:ext>
                  </a:extLst>
                </a:gridCol>
                <a:gridCol w="1494172">
                  <a:extLst>
                    <a:ext uri="{9D8B030D-6E8A-4147-A177-3AD203B41FA5}">
                      <a16:colId xmlns:a16="http://schemas.microsoft.com/office/drawing/2014/main" val="950865480"/>
                    </a:ext>
                  </a:extLst>
                </a:gridCol>
                <a:gridCol w="1634020">
                  <a:extLst>
                    <a:ext uri="{9D8B030D-6E8A-4147-A177-3AD203B41FA5}">
                      <a16:colId xmlns:a16="http://schemas.microsoft.com/office/drawing/2014/main" val="4292136384"/>
                    </a:ext>
                  </a:extLst>
                </a:gridCol>
                <a:gridCol w="1933959">
                  <a:extLst>
                    <a:ext uri="{9D8B030D-6E8A-4147-A177-3AD203B41FA5}">
                      <a16:colId xmlns:a16="http://schemas.microsoft.com/office/drawing/2014/main" val="4191549318"/>
                    </a:ext>
                  </a:extLst>
                </a:gridCol>
                <a:gridCol w="1687384">
                  <a:extLst>
                    <a:ext uri="{9D8B030D-6E8A-4147-A177-3AD203B41FA5}">
                      <a16:colId xmlns:a16="http://schemas.microsoft.com/office/drawing/2014/main" val="2865250395"/>
                    </a:ext>
                  </a:extLst>
                </a:gridCol>
              </a:tblGrid>
              <a:tr h="438017">
                <a:tc>
                  <a:txBody>
                    <a:bodyPr/>
                    <a:lstStyle/>
                    <a:p>
                      <a:pPr algn="ctr"/>
                      <a:r>
                        <a:rPr lang="es-419" sz="1200" dirty="0"/>
                        <a:t>Dependencia</a:t>
                      </a:r>
                    </a:p>
                  </a:txBody>
                  <a:tcPr/>
                </a:tc>
                <a:tc>
                  <a:txBody>
                    <a:bodyPr/>
                    <a:lstStyle/>
                    <a:p>
                      <a:pPr algn="ctr"/>
                      <a:r>
                        <a:rPr lang="es-419" sz="1200" dirty="0"/>
                        <a:t>Responsable</a:t>
                      </a:r>
                    </a:p>
                  </a:txBody>
                  <a:tcPr/>
                </a:tc>
                <a:tc>
                  <a:txBody>
                    <a:bodyPr/>
                    <a:lstStyle/>
                    <a:p>
                      <a:pPr algn="ctr"/>
                      <a:r>
                        <a:rPr lang="es-419" sz="1200" dirty="0"/>
                        <a:t>Cargo</a:t>
                      </a:r>
                    </a:p>
                  </a:txBody>
                  <a:tcPr/>
                </a:tc>
                <a:tc>
                  <a:txBody>
                    <a:bodyPr/>
                    <a:lstStyle/>
                    <a:p>
                      <a:pPr algn="ctr"/>
                      <a:r>
                        <a:rPr lang="es-419" sz="1200" dirty="0"/>
                        <a:t>Teléfono</a:t>
                      </a:r>
                    </a:p>
                  </a:txBody>
                  <a:tcPr/>
                </a:tc>
                <a:tc>
                  <a:txBody>
                    <a:bodyPr/>
                    <a:lstStyle/>
                    <a:p>
                      <a:pPr algn="ctr"/>
                      <a:r>
                        <a:rPr lang="es-419" sz="1200" dirty="0"/>
                        <a:t>Email</a:t>
                      </a:r>
                    </a:p>
                  </a:txBody>
                  <a:tcPr/>
                </a:tc>
                <a:tc>
                  <a:txBody>
                    <a:bodyPr/>
                    <a:lstStyle/>
                    <a:p>
                      <a:pPr algn="ctr"/>
                      <a:r>
                        <a:rPr lang="es-419" sz="1200" dirty="0"/>
                        <a:t>Dirección</a:t>
                      </a:r>
                    </a:p>
                  </a:txBody>
                  <a:tcPr/>
                </a:tc>
                <a:extLst>
                  <a:ext uri="{0D108BD9-81ED-4DB2-BD59-A6C34878D82A}">
                    <a16:rowId xmlns:a16="http://schemas.microsoft.com/office/drawing/2014/main" val="264494130"/>
                  </a:ext>
                </a:extLst>
              </a:tr>
              <a:tr h="1749569">
                <a:tc>
                  <a:txBody>
                    <a:bodyPr/>
                    <a:lstStyle/>
                    <a:p>
                      <a:pPr algn="just"/>
                      <a:r>
                        <a:rPr lang="es-MX" sz="1200" b="1" kern="1200" dirty="0">
                          <a:solidFill>
                            <a:schemeClr val="dk1"/>
                          </a:solidFill>
                          <a:effectLst/>
                          <a:latin typeface="+mn-lt"/>
                          <a:ea typeface="+mn-ea"/>
                          <a:cs typeface="+mn-cs"/>
                        </a:rPr>
                        <a:t>Universidad </a:t>
                      </a:r>
                      <a:r>
                        <a:rPr lang="es-MX" sz="1200" b="1" kern="1200" dirty="0" smtClean="0">
                          <a:solidFill>
                            <a:schemeClr val="dk1"/>
                          </a:solidFill>
                          <a:effectLst/>
                          <a:latin typeface="+mn-lt"/>
                          <a:ea typeface="+mn-ea"/>
                          <a:cs typeface="+mn-cs"/>
                        </a:rPr>
                        <a:t>Tecnológica</a:t>
                      </a:r>
                      <a:r>
                        <a:rPr lang="es-MX" sz="1200" b="1" kern="1200" baseline="0" dirty="0" smtClean="0">
                          <a:solidFill>
                            <a:schemeClr val="dk1"/>
                          </a:solidFill>
                          <a:effectLst/>
                          <a:latin typeface="+mn-lt"/>
                          <a:ea typeface="+mn-ea"/>
                          <a:cs typeface="+mn-cs"/>
                        </a:rPr>
                        <a:t> de la Selva</a:t>
                      </a:r>
                      <a:endParaRPr lang="es-MX" sz="1200" b="1" kern="1200" dirty="0">
                        <a:solidFill>
                          <a:schemeClr val="dk1"/>
                        </a:solidFill>
                        <a:effectLst/>
                        <a:latin typeface="+mn-lt"/>
                        <a:ea typeface="+mn-ea"/>
                        <a:cs typeface="+mn-cs"/>
                      </a:endParaRPr>
                    </a:p>
                  </a:txBody>
                  <a:tcPr/>
                </a:tc>
                <a:tc>
                  <a:txBody>
                    <a:bodyPr/>
                    <a:lstStyle/>
                    <a:p>
                      <a:r>
                        <a:rPr lang="es-MX" sz="1200" b="0" kern="1200" dirty="0" smtClean="0">
                          <a:solidFill>
                            <a:schemeClr val="tx1">
                              <a:lumMod val="85000"/>
                              <a:lumOff val="15000"/>
                            </a:schemeClr>
                          </a:solidFill>
                          <a:effectLst/>
                          <a:latin typeface="+mn-lt"/>
                          <a:ea typeface="+mn-ea"/>
                          <a:cs typeface="+mn-cs"/>
                        </a:rPr>
                        <a:t>Mtro. </a:t>
                      </a:r>
                      <a:r>
                        <a:rPr lang="es-MX" sz="1200" b="0" kern="1200" dirty="0" err="1" smtClean="0">
                          <a:solidFill>
                            <a:schemeClr val="tx1">
                              <a:lumMod val="85000"/>
                              <a:lumOff val="15000"/>
                            </a:schemeClr>
                          </a:solidFill>
                          <a:effectLst/>
                          <a:latin typeface="+mn-lt"/>
                          <a:ea typeface="+mn-ea"/>
                          <a:cs typeface="+mn-cs"/>
                        </a:rPr>
                        <a:t>Harvins</a:t>
                      </a:r>
                      <a:r>
                        <a:rPr lang="es-MX" sz="1200" b="0" kern="1200" dirty="0" smtClean="0">
                          <a:solidFill>
                            <a:schemeClr val="tx1">
                              <a:lumMod val="85000"/>
                              <a:lumOff val="15000"/>
                            </a:schemeClr>
                          </a:solidFill>
                          <a:effectLst/>
                          <a:latin typeface="+mn-lt"/>
                          <a:ea typeface="+mn-ea"/>
                          <a:cs typeface="+mn-cs"/>
                        </a:rPr>
                        <a:t> </a:t>
                      </a:r>
                      <a:r>
                        <a:rPr lang="es-MX" sz="1200" b="0" kern="1200" dirty="0" err="1" smtClean="0">
                          <a:solidFill>
                            <a:schemeClr val="tx1">
                              <a:lumMod val="85000"/>
                              <a:lumOff val="15000"/>
                            </a:schemeClr>
                          </a:solidFill>
                          <a:effectLst/>
                          <a:latin typeface="+mn-lt"/>
                          <a:ea typeface="+mn-ea"/>
                          <a:cs typeface="+mn-cs"/>
                        </a:rPr>
                        <a:t>Arinel</a:t>
                      </a:r>
                      <a:r>
                        <a:rPr lang="es-MX" sz="1200" b="0" kern="1200" dirty="0" smtClean="0">
                          <a:solidFill>
                            <a:schemeClr val="tx1">
                              <a:lumMod val="85000"/>
                              <a:lumOff val="15000"/>
                            </a:schemeClr>
                          </a:solidFill>
                          <a:effectLst/>
                          <a:latin typeface="+mn-lt"/>
                          <a:ea typeface="+mn-ea"/>
                          <a:cs typeface="+mn-cs"/>
                        </a:rPr>
                        <a:t> Burguete Trejo</a:t>
                      </a:r>
                      <a:endParaRPr lang="es-419" sz="1200" b="0" kern="1200" dirty="0">
                        <a:solidFill>
                          <a:schemeClr val="tx1">
                            <a:lumMod val="85000"/>
                            <a:lumOff val="15000"/>
                          </a:schemeClr>
                        </a:solidFill>
                        <a:effectLst/>
                        <a:latin typeface="+mn-lt"/>
                        <a:ea typeface="+mn-ea"/>
                        <a:cs typeface="+mn-cs"/>
                      </a:endParaRPr>
                    </a:p>
                  </a:txBody>
                  <a:tcPr/>
                </a:tc>
                <a:tc>
                  <a:txBody>
                    <a:bodyPr/>
                    <a:lstStyle/>
                    <a:p>
                      <a:r>
                        <a:rPr lang="es-MX" sz="1200" b="0" kern="1200" dirty="0">
                          <a:solidFill>
                            <a:schemeClr val="tx1">
                              <a:lumMod val="85000"/>
                              <a:lumOff val="15000"/>
                            </a:schemeClr>
                          </a:solidFill>
                          <a:effectLst/>
                          <a:latin typeface="+mn-lt"/>
                          <a:ea typeface="+mn-ea"/>
                          <a:cs typeface="+mn-cs"/>
                        </a:rPr>
                        <a:t>Responsable de CS, de la Contraloría Social.</a:t>
                      </a:r>
                      <a:endParaRPr lang="es-419" sz="1200" b="0" kern="1200" dirty="0">
                        <a:solidFill>
                          <a:schemeClr val="tx1">
                            <a:lumMod val="85000"/>
                            <a:lumOff val="15000"/>
                          </a:schemeClr>
                        </a:solidFill>
                        <a:effectLst/>
                        <a:latin typeface="+mn-lt"/>
                        <a:ea typeface="+mn-ea"/>
                        <a:cs typeface="+mn-cs"/>
                      </a:endParaRPr>
                    </a:p>
                  </a:txBody>
                  <a:tcPr/>
                </a:tc>
                <a:tc>
                  <a:txBody>
                    <a:bodyPr/>
                    <a:lstStyle/>
                    <a:p>
                      <a:r>
                        <a:rPr lang="es-MX" sz="1200" b="0" kern="1200" dirty="0" smtClean="0">
                          <a:solidFill>
                            <a:schemeClr val="tx1">
                              <a:lumMod val="85000"/>
                              <a:lumOff val="15000"/>
                            </a:schemeClr>
                          </a:solidFill>
                          <a:effectLst/>
                          <a:latin typeface="+mn-lt"/>
                          <a:ea typeface="+mn-ea"/>
                          <a:cs typeface="+mn-cs"/>
                        </a:rPr>
                        <a:t>9191447214</a:t>
                      </a:r>
                      <a:endParaRPr lang="es-MX" sz="1200" b="0" kern="1200" dirty="0">
                        <a:solidFill>
                          <a:schemeClr val="tx1">
                            <a:lumMod val="85000"/>
                            <a:lumOff val="15000"/>
                          </a:schemeClr>
                        </a:solidFill>
                        <a:effectLst/>
                        <a:latin typeface="+mn-lt"/>
                        <a:ea typeface="+mn-ea"/>
                        <a:cs typeface="+mn-cs"/>
                      </a:endParaRPr>
                    </a:p>
                  </a:txBody>
                  <a:tcPr/>
                </a:tc>
                <a:tc>
                  <a:txBody>
                    <a:bodyPr/>
                    <a:lstStyle/>
                    <a:p>
                      <a:pPr marL="0" algn="l" defTabSz="457200" rtl="0" eaLnBrk="1" latinLnBrk="0" hangingPunct="1"/>
                      <a:r>
                        <a:rPr lang="es-MX" sz="1200" b="0" kern="1200" dirty="0" smtClean="0">
                          <a:solidFill>
                            <a:schemeClr val="tx1">
                              <a:lumMod val="85000"/>
                              <a:lumOff val="15000"/>
                            </a:schemeClr>
                          </a:solidFill>
                          <a:effectLst/>
                          <a:latin typeface="+mn-lt"/>
                          <a:ea typeface="+mn-ea"/>
                          <a:cs typeface="+mn-cs"/>
                        </a:rPr>
                        <a:t>investigacionyduts@laselva.edu.mx</a:t>
                      </a:r>
                      <a:endParaRPr lang="es-419" sz="1200" b="0" kern="1200" dirty="0">
                        <a:solidFill>
                          <a:schemeClr val="tx1">
                            <a:lumMod val="85000"/>
                            <a:lumOff val="15000"/>
                          </a:schemeClr>
                        </a:solidFill>
                        <a:effectLst/>
                        <a:latin typeface="+mn-lt"/>
                        <a:ea typeface="+mn-ea"/>
                        <a:cs typeface="+mn-cs"/>
                      </a:endParaRPr>
                    </a:p>
                  </a:txBody>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s-MX" sz="1200" b="0" kern="1200" dirty="0" smtClean="0">
                          <a:solidFill>
                            <a:schemeClr val="tx1">
                              <a:lumMod val="85000"/>
                              <a:lumOff val="15000"/>
                            </a:schemeClr>
                          </a:solidFill>
                          <a:effectLst/>
                          <a:latin typeface="+mn-lt"/>
                          <a:ea typeface="+mn-ea"/>
                          <a:cs typeface="+mn-cs"/>
                        </a:rPr>
                        <a:t>Entronque </a:t>
                      </a:r>
                      <a:r>
                        <a:rPr lang="es-MX" sz="1200" b="0" kern="1200" dirty="0" err="1" smtClean="0">
                          <a:solidFill>
                            <a:schemeClr val="tx1">
                              <a:lumMod val="85000"/>
                              <a:lumOff val="15000"/>
                            </a:schemeClr>
                          </a:solidFill>
                          <a:effectLst/>
                          <a:latin typeface="+mn-lt"/>
                          <a:ea typeface="+mn-ea"/>
                          <a:cs typeface="+mn-cs"/>
                        </a:rPr>
                        <a:t>Toniná</a:t>
                      </a:r>
                      <a:r>
                        <a:rPr lang="es-MX" sz="1200" b="0" kern="1200" dirty="0" smtClean="0">
                          <a:solidFill>
                            <a:schemeClr val="tx1">
                              <a:lumMod val="85000"/>
                              <a:lumOff val="15000"/>
                            </a:schemeClr>
                          </a:solidFill>
                          <a:effectLst/>
                          <a:latin typeface="+mn-lt"/>
                          <a:ea typeface="+mn-ea"/>
                          <a:cs typeface="+mn-cs"/>
                        </a:rPr>
                        <a:t> KM 0.5 Carretera </a:t>
                      </a:r>
                      <a:r>
                        <a:rPr lang="es-MX" sz="1200" b="0" kern="1200" dirty="0" err="1" smtClean="0">
                          <a:solidFill>
                            <a:schemeClr val="tx1">
                              <a:lumMod val="85000"/>
                              <a:lumOff val="15000"/>
                            </a:schemeClr>
                          </a:solidFill>
                          <a:effectLst/>
                          <a:latin typeface="+mn-lt"/>
                          <a:ea typeface="+mn-ea"/>
                          <a:cs typeface="+mn-cs"/>
                        </a:rPr>
                        <a:t>Ocoaingo</a:t>
                      </a:r>
                      <a:r>
                        <a:rPr lang="es-MX" sz="1200" b="0" kern="1200" dirty="0" smtClean="0">
                          <a:solidFill>
                            <a:schemeClr val="tx1">
                              <a:lumMod val="85000"/>
                              <a:lumOff val="15000"/>
                            </a:schemeClr>
                          </a:solidFill>
                          <a:effectLst/>
                          <a:latin typeface="+mn-lt"/>
                          <a:ea typeface="+mn-ea"/>
                          <a:cs typeface="+mn-cs"/>
                        </a:rPr>
                        <a:t>-Altamirano, Predio </a:t>
                      </a:r>
                      <a:r>
                        <a:rPr lang="es-MX" sz="1200" b="0" kern="1200" dirty="0" err="1" smtClean="0">
                          <a:solidFill>
                            <a:schemeClr val="tx1">
                              <a:lumMod val="85000"/>
                              <a:lumOff val="15000"/>
                            </a:schemeClr>
                          </a:solidFill>
                          <a:effectLst/>
                          <a:latin typeface="+mn-lt"/>
                          <a:ea typeface="+mn-ea"/>
                          <a:cs typeface="+mn-cs"/>
                        </a:rPr>
                        <a:t>Laltic</a:t>
                      </a:r>
                      <a:r>
                        <a:rPr lang="es-MX" sz="1200" b="0" kern="1200" dirty="0" smtClean="0">
                          <a:solidFill>
                            <a:schemeClr val="tx1">
                              <a:lumMod val="85000"/>
                              <a:lumOff val="15000"/>
                            </a:schemeClr>
                          </a:solidFill>
                          <a:effectLst/>
                          <a:latin typeface="+mn-lt"/>
                          <a:ea typeface="+mn-ea"/>
                          <a:cs typeface="+mn-cs"/>
                        </a:rPr>
                        <a:t>, 29950, Ocosingo, Chiapas.</a:t>
                      </a:r>
                      <a:endParaRPr lang="es-MX" sz="1200" b="0" kern="1200" dirty="0">
                        <a:solidFill>
                          <a:schemeClr val="tx1">
                            <a:lumMod val="85000"/>
                            <a:lumOff val="15000"/>
                          </a:schemeClr>
                        </a:solidFill>
                        <a:effectLst/>
                        <a:latin typeface="+mn-lt"/>
                        <a:ea typeface="+mn-ea"/>
                        <a:cs typeface="+mn-cs"/>
                      </a:endParaRPr>
                    </a:p>
                  </a:txBody>
                  <a:tcPr/>
                </a:tc>
                <a:extLst>
                  <a:ext uri="{0D108BD9-81ED-4DB2-BD59-A6C34878D82A}">
                    <a16:rowId xmlns:a16="http://schemas.microsoft.com/office/drawing/2014/main" val="3005603322"/>
                  </a:ext>
                </a:extLst>
              </a:tr>
              <a:tr h="1516294">
                <a:tc>
                  <a:txBody>
                    <a:bodyPr/>
                    <a:lstStyle/>
                    <a:p>
                      <a:r>
                        <a:rPr lang="es-MX" sz="1200" b="1" dirty="0">
                          <a:effectLst/>
                        </a:rPr>
                        <a:t>Coordinación General de Universidades Tecnológicas y Politécnicas (</a:t>
                      </a:r>
                      <a:r>
                        <a:rPr lang="es-MX" sz="1200" b="1" dirty="0" err="1">
                          <a:effectLst/>
                        </a:rPr>
                        <a:t>DGUTyP</a:t>
                      </a:r>
                      <a:r>
                        <a:rPr lang="es-MX" sz="1200" b="1" dirty="0">
                          <a:effectLst/>
                        </a:rPr>
                        <a:t>)</a:t>
                      </a:r>
                      <a:endParaRPr lang="es-419" sz="1200" b="1" dirty="0"/>
                    </a:p>
                  </a:txBody>
                  <a:tcPr/>
                </a:tc>
                <a:tc>
                  <a:txBody>
                    <a:bodyPr/>
                    <a:lstStyle/>
                    <a:p>
                      <a:r>
                        <a:rPr lang="es-MX" sz="1200" b="0" kern="1200" dirty="0" err="1">
                          <a:solidFill>
                            <a:schemeClr val="tx1">
                              <a:lumMod val="85000"/>
                              <a:lumOff val="15000"/>
                            </a:schemeClr>
                          </a:solidFill>
                          <a:effectLst/>
                          <a:latin typeface="+mn-lt"/>
                          <a:ea typeface="+mn-ea"/>
                          <a:cs typeface="+mn-cs"/>
                        </a:rPr>
                        <a:t>Act</a:t>
                      </a:r>
                      <a:r>
                        <a:rPr lang="es-MX" sz="1200" b="0" kern="1200" dirty="0">
                          <a:solidFill>
                            <a:schemeClr val="tx1">
                              <a:lumMod val="85000"/>
                              <a:lumOff val="15000"/>
                            </a:schemeClr>
                          </a:solidFill>
                          <a:effectLst/>
                          <a:latin typeface="+mn-lt"/>
                          <a:ea typeface="+mn-ea"/>
                          <a:cs typeface="+mn-cs"/>
                        </a:rPr>
                        <a:t>. Sonia Tapia García</a:t>
                      </a:r>
                    </a:p>
                  </a:txBody>
                  <a:tcPr/>
                </a:tc>
                <a:tc>
                  <a:txBody>
                    <a:bodyPr/>
                    <a:lstStyle/>
                    <a:p>
                      <a:r>
                        <a:rPr lang="es-MX" sz="1200" b="0" kern="1200" dirty="0">
                          <a:solidFill>
                            <a:schemeClr val="tx1">
                              <a:lumMod val="85000"/>
                              <a:lumOff val="15000"/>
                            </a:schemeClr>
                          </a:solidFill>
                          <a:effectLst/>
                          <a:latin typeface="+mn-lt"/>
                          <a:ea typeface="+mn-ea"/>
                          <a:cs typeface="+mn-cs"/>
                        </a:rPr>
                        <a:t>Subdirectora de Evaluación  y Enlace de Contraloría Social.</a:t>
                      </a:r>
                    </a:p>
                  </a:txBody>
                  <a:tcPr/>
                </a:tc>
                <a:tc>
                  <a:txBody>
                    <a:bodyPr/>
                    <a:lstStyle/>
                    <a:p>
                      <a:r>
                        <a:rPr lang="es-MX" sz="1200" b="0" kern="1200" dirty="0">
                          <a:solidFill>
                            <a:schemeClr val="tx1">
                              <a:lumMod val="85000"/>
                              <a:lumOff val="15000"/>
                            </a:schemeClr>
                          </a:solidFill>
                          <a:effectLst/>
                          <a:latin typeface="+mn-lt"/>
                          <a:ea typeface="+mn-ea"/>
                          <a:cs typeface="+mn-cs"/>
                        </a:rPr>
                        <a:t>55 3601 1610 </a:t>
                      </a:r>
                    </a:p>
                  </a:txBody>
                  <a:tcPr/>
                </a:tc>
                <a:tc>
                  <a:txBody>
                    <a:bodyPr/>
                    <a:lstStyle/>
                    <a:p>
                      <a:r>
                        <a:rPr lang="es-MX" sz="1200" b="0" kern="1200" dirty="0">
                          <a:solidFill>
                            <a:schemeClr val="tx1">
                              <a:lumMod val="85000"/>
                              <a:lumOff val="15000"/>
                            </a:schemeClr>
                          </a:solidFill>
                          <a:effectLst/>
                          <a:latin typeface="+mn-lt"/>
                          <a:ea typeface="+mn-ea"/>
                          <a:cs typeface="+mn-cs"/>
                        </a:rPr>
                        <a:t>stapia@nube.sep.gob.mx</a:t>
                      </a:r>
                    </a:p>
                    <a:p>
                      <a:pPr marL="0" marR="0" lvl="0" indent="0" algn="l" defTabSz="914377" rtl="0" eaLnBrk="1" fontAlgn="auto" latinLnBrk="0" hangingPunct="1">
                        <a:lnSpc>
                          <a:spcPct val="100000"/>
                        </a:lnSpc>
                        <a:spcBef>
                          <a:spcPts val="0"/>
                        </a:spcBef>
                        <a:spcAft>
                          <a:spcPts val="0"/>
                        </a:spcAft>
                        <a:buClrTx/>
                        <a:buSzTx/>
                        <a:buFontTx/>
                        <a:buNone/>
                        <a:tabLst/>
                        <a:defRPr/>
                      </a:pPr>
                      <a:r>
                        <a:rPr lang="es-MX" sz="1200" b="0" dirty="0">
                          <a:effectLst/>
                        </a:rPr>
                        <a:t> </a:t>
                      </a:r>
                      <a:r>
                        <a:rPr lang="es-MX" sz="1200" b="0" kern="1200" dirty="0">
                          <a:solidFill>
                            <a:schemeClr val="tx1">
                              <a:lumMod val="85000"/>
                              <a:lumOff val="15000"/>
                            </a:schemeClr>
                          </a:solidFill>
                          <a:effectLst/>
                          <a:latin typeface="+mn-lt"/>
                          <a:ea typeface="+mn-ea"/>
                          <a:cs typeface="+mn-cs"/>
                        </a:rPr>
                        <a:t>quejas_denuncias@nube.sep.gob.mx</a:t>
                      </a:r>
                    </a:p>
                    <a:p>
                      <a:endParaRPr lang="es-419" sz="1200" dirty="0"/>
                    </a:p>
                  </a:txBody>
                  <a:tcPr/>
                </a:tc>
                <a:tc>
                  <a:txBody>
                    <a:bodyPr/>
                    <a:lstStyle/>
                    <a:p>
                      <a:r>
                        <a:rPr lang="es-MX" sz="1200" b="0" kern="1200" dirty="0">
                          <a:solidFill>
                            <a:schemeClr val="tx1">
                              <a:lumMod val="85000"/>
                              <a:lumOff val="15000"/>
                            </a:schemeClr>
                          </a:solidFill>
                          <a:effectLst/>
                          <a:latin typeface="+mn-lt"/>
                          <a:ea typeface="+mn-ea"/>
                          <a:cs typeface="+mn-cs"/>
                        </a:rPr>
                        <a:t>Av. Universidad 1200, 3° piso Sección 3-22, Col. </a:t>
                      </a:r>
                      <a:r>
                        <a:rPr lang="es-MX" sz="1200" b="0" kern="1200" dirty="0" err="1">
                          <a:solidFill>
                            <a:schemeClr val="tx1">
                              <a:lumMod val="85000"/>
                              <a:lumOff val="15000"/>
                            </a:schemeClr>
                          </a:solidFill>
                          <a:effectLst/>
                          <a:latin typeface="+mn-lt"/>
                          <a:ea typeface="+mn-ea"/>
                          <a:cs typeface="+mn-cs"/>
                        </a:rPr>
                        <a:t>Xoco</a:t>
                      </a:r>
                      <a:r>
                        <a:rPr lang="es-MX" sz="1200" b="0" kern="1200" dirty="0">
                          <a:solidFill>
                            <a:schemeClr val="tx1">
                              <a:lumMod val="85000"/>
                              <a:lumOff val="15000"/>
                            </a:schemeClr>
                          </a:solidFill>
                          <a:effectLst/>
                          <a:latin typeface="+mn-lt"/>
                          <a:ea typeface="+mn-ea"/>
                          <a:cs typeface="+mn-cs"/>
                        </a:rPr>
                        <a:t>, Alcaldía Benito Juárez, 03330 Ciudad de México.</a:t>
                      </a:r>
                    </a:p>
                  </a:txBody>
                  <a:tcPr/>
                </a:tc>
                <a:extLst>
                  <a:ext uri="{0D108BD9-81ED-4DB2-BD59-A6C34878D82A}">
                    <a16:rowId xmlns:a16="http://schemas.microsoft.com/office/drawing/2014/main" val="2007496078"/>
                  </a:ext>
                </a:extLst>
              </a:tr>
            </a:tbl>
          </a:graphicData>
        </a:graphic>
      </p:graphicFrame>
      <p:sp>
        <p:nvSpPr>
          <p:cNvPr id="6" name="Rectángulo 5"/>
          <p:cNvSpPr/>
          <p:nvPr/>
        </p:nvSpPr>
        <p:spPr>
          <a:xfrm>
            <a:off x="772683" y="531397"/>
            <a:ext cx="4743606" cy="400110"/>
          </a:xfrm>
          <a:prstGeom prst="rect">
            <a:avLst/>
          </a:prstGeom>
        </p:spPr>
        <p:txBody>
          <a:bodyPr wrap="none">
            <a:spAutoFit/>
          </a:bodyPr>
          <a:lstStyle/>
          <a:p>
            <a:r>
              <a:rPr lang="es-ES" altLang="es-MX" sz="2000" b="1" dirty="0">
                <a:latin typeface="Arial Unicode MS" panose="020B0604020202020204" pitchFamily="34" charset="-128"/>
                <a:ea typeface="Arial Unicode MS" panose="020B0604020202020204" pitchFamily="34" charset="-128"/>
                <a:cs typeface="Arial Unicode MS" panose="020B0604020202020204" pitchFamily="34" charset="-128"/>
              </a:rPr>
              <a:t>Directorio Enlaces de Contraloría Social</a:t>
            </a:r>
            <a:endParaRPr lang="es-MX" sz="2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3871457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4418" b="8477"/>
          <a:stretch/>
        </p:blipFill>
        <p:spPr>
          <a:xfrm rot="16200000">
            <a:off x="2650588" y="-2683412"/>
            <a:ext cx="6857999" cy="12224824"/>
          </a:xfrm>
          <a:prstGeom prst="rect">
            <a:avLst/>
          </a:prstGeom>
        </p:spPr>
      </p:pic>
      <p:sp>
        <p:nvSpPr>
          <p:cNvPr id="2" name="Rectángulo 1"/>
          <p:cNvSpPr/>
          <p:nvPr/>
        </p:nvSpPr>
        <p:spPr>
          <a:xfrm>
            <a:off x="1127758" y="1103916"/>
            <a:ext cx="9903656" cy="5632311"/>
          </a:xfrm>
          <a:prstGeom prst="rect">
            <a:avLst/>
          </a:prstGeom>
        </p:spPr>
        <p:txBody>
          <a:bodyPr wrap="square">
            <a:spAutoFit/>
          </a:bodyPr>
          <a:lstStyle/>
          <a:p>
            <a:r>
              <a:rPr lang="es-MX" sz="1200" dirty="0">
                <a:latin typeface="Arial" panose="020B0604020202020204" pitchFamily="34" charset="0"/>
                <a:cs typeface="Arial" panose="020B0604020202020204" pitchFamily="34" charset="0"/>
              </a:rPr>
              <a:t>Los medios disponibles para la presentación de Quejas y Denuncias a nivel federal son:</a:t>
            </a:r>
          </a:p>
          <a:p>
            <a:endParaRPr lang="es-MX" sz="1200" dirty="0">
              <a:latin typeface="Arial" panose="020B0604020202020204" pitchFamily="34" charset="0"/>
              <a:cs typeface="Arial" panose="020B0604020202020204" pitchFamily="34" charset="0"/>
            </a:endParaRPr>
          </a:p>
          <a:p>
            <a:r>
              <a:rPr lang="es-MX" sz="1200" b="1" dirty="0">
                <a:latin typeface="Arial" panose="020B0604020202020204" pitchFamily="34" charset="0"/>
                <a:cs typeface="Arial" panose="020B0604020202020204" pitchFamily="34" charset="0"/>
              </a:rPr>
              <a:t>En la Secretaría de la Función Pública:</a:t>
            </a:r>
            <a:endParaRPr lang="es-MX"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•Denuncia Ciudadana de la Corrupción(SIDEC): https//sidec.funcionpublica.gob.mx/#!</a:t>
            </a:r>
          </a:p>
          <a:p>
            <a:r>
              <a:rPr lang="es-MX" sz="1200" dirty="0">
                <a:latin typeface="Arial" panose="020B0604020202020204" pitchFamily="34" charset="0"/>
                <a:cs typeface="Arial" panose="020B0604020202020204" pitchFamily="34" charset="0"/>
              </a:rPr>
              <a:t>•Vía correspondencia: Dirección General de Denuncias e Investigaciones de la Secretaría de la Función Pública en Av. Insurgentes Sur N° 1735, Piso 2 Ala Norte, Guadalupe </a:t>
            </a:r>
            <a:r>
              <a:rPr lang="es-MX" sz="1200" dirty="0" err="1">
                <a:latin typeface="Arial" panose="020B0604020202020204" pitchFamily="34" charset="0"/>
                <a:cs typeface="Arial" panose="020B0604020202020204" pitchFamily="34" charset="0"/>
              </a:rPr>
              <a:t>Inn</a:t>
            </a:r>
            <a:r>
              <a:rPr lang="es-MX" sz="1200" dirty="0">
                <a:latin typeface="Arial" panose="020B0604020202020204" pitchFamily="34" charset="0"/>
                <a:cs typeface="Arial" panose="020B0604020202020204" pitchFamily="34" charset="0"/>
              </a:rPr>
              <a:t>, Álvaro Obregón, CP 01020,Ciudad de México.</a:t>
            </a:r>
          </a:p>
          <a:p>
            <a:r>
              <a:rPr lang="es-MX" sz="1200" dirty="0">
                <a:latin typeface="Arial" panose="020B0604020202020204" pitchFamily="34" charset="0"/>
                <a:cs typeface="Arial" panose="020B0604020202020204" pitchFamily="34" charset="0"/>
              </a:rPr>
              <a:t>•Vía telefónica: En el interior de la República al 800 112 8700 y en la Ciudad de México 55 2000 2000.</a:t>
            </a:r>
          </a:p>
          <a:p>
            <a:r>
              <a:rPr lang="es-MX" sz="1200" dirty="0">
                <a:latin typeface="Arial" panose="020B0604020202020204" pitchFamily="34" charset="0"/>
                <a:cs typeface="Arial" panose="020B0604020202020204" pitchFamily="34" charset="0"/>
              </a:rPr>
              <a:t>•Presencial: En el módulo 3 de la SFP en Av. Insurgentes Sur N°1735, PB, Guadalupe </a:t>
            </a:r>
            <a:r>
              <a:rPr lang="es-MX" sz="1200" dirty="0" err="1">
                <a:latin typeface="Arial" panose="020B0604020202020204" pitchFamily="34" charset="0"/>
                <a:cs typeface="Arial" panose="020B0604020202020204" pitchFamily="34" charset="0"/>
              </a:rPr>
              <a:t>Inn</a:t>
            </a:r>
            <a:r>
              <a:rPr lang="es-MX" sz="1200" dirty="0">
                <a:latin typeface="Arial" panose="020B0604020202020204" pitchFamily="34" charset="0"/>
                <a:cs typeface="Arial" panose="020B0604020202020204" pitchFamily="34" charset="0"/>
              </a:rPr>
              <a:t>, Álvaro Obregón, CP 01020, Ciudad de México.</a:t>
            </a:r>
          </a:p>
          <a:p>
            <a:r>
              <a:rPr lang="es-MX" sz="1200" dirty="0">
                <a:latin typeface="Arial" panose="020B0604020202020204" pitchFamily="34" charset="0"/>
                <a:cs typeface="Arial" panose="020B0604020202020204" pitchFamily="34" charset="0"/>
              </a:rPr>
              <a:t>•Aplicación (App) “Denuncia Ciudadana de la Corrupción”</a:t>
            </a:r>
          </a:p>
          <a:p>
            <a:endParaRPr lang="es-MX" sz="1200" dirty="0">
              <a:latin typeface="Arial" panose="020B0604020202020204" pitchFamily="34" charset="0"/>
              <a:cs typeface="Arial" panose="020B0604020202020204" pitchFamily="34" charset="0"/>
            </a:endParaRPr>
          </a:p>
          <a:p>
            <a:r>
              <a:rPr lang="es-MX" sz="1200" b="1" dirty="0">
                <a:latin typeface="Arial" panose="020B0604020202020204" pitchFamily="34" charset="0"/>
                <a:cs typeface="Arial" panose="020B0604020202020204" pitchFamily="34" charset="0"/>
              </a:rPr>
              <a:t>En el Órgano Interno de Control:</a:t>
            </a:r>
            <a:endParaRPr lang="es-MX"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•Correo electrónico especial: </a:t>
            </a:r>
            <a:r>
              <a:rPr lang="es-MX" sz="1200" dirty="0">
                <a:latin typeface="Arial" panose="020B0604020202020204" pitchFamily="34" charset="0"/>
                <a:cs typeface="Arial" panose="020B0604020202020204" pitchFamily="34" charset="0"/>
                <a:hlinkClick r:id="rId3"/>
              </a:rPr>
              <a:t>quejas@nube.sep.gob.mx</a:t>
            </a:r>
            <a:r>
              <a:rPr lang="es-MX" sz="1200" dirty="0">
                <a:latin typeface="Arial" panose="020B0604020202020204" pitchFamily="34" charset="0"/>
                <a:cs typeface="Arial" panose="020B0604020202020204" pitchFamily="34" charset="0"/>
              </a:rPr>
              <a:t>, con el objeto de facilitar a los miembros de las comunidades</a:t>
            </a:r>
          </a:p>
          <a:p>
            <a:r>
              <a:rPr lang="es-MX" sz="1200" dirty="0">
                <a:latin typeface="Arial" panose="020B0604020202020204" pitchFamily="34" charset="0"/>
                <a:cs typeface="Arial" panose="020B0604020202020204" pitchFamily="34" charset="0"/>
              </a:rPr>
              <a:t>Universitarias y población en general, la emisión de preguntas y/o sugerencias o, en su caso, inconformidades sobre el</a:t>
            </a:r>
          </a:p>
          <a:p>
            <a:r>
              <a:rPr lang="es-MX" sz="1200" dirty="0">
                <a:latin typeface="Arial" panose="020B0604020202020204" pitchFamily="34" charset="0"/>
                <a:cs typeface="Arial" panose="020B0604020202020204" pitchFamily="34" charset="0"/>
              </a:rPr>
              <a:t>Desarrollo de los proyectos apoyados con recursos del programa.</a:t>
            </a:r>
          </a:p>
          <a:p>
            <a:r>
              <a:rPr lang="es-MX" sz="1200" dirty="0">
                <a:latin typeface="Arial" panose="020B0604020202020204" pitchFamily="34" charset="0"/>
                <a:cs typeface="Arial" panose="020B0604020202020204" pitchFamily="34" charset="0"/>
              </a:rPr>
              <a:t>•Telefónicamente al número 55 3601 8650.</a:t>
            </a:r>
          </a:p>
          <a:p>
            <a:r>
              <a:rPr lang="es-MX" sz="1200" dirty="0">
                <a:latin typeface="Arial" panose="020B0604020202020204" pitchFamily="34" charset="0"/>
                <a:cs typeface="Arial" panose="020B0604020202020204" pitchFamily="34" charset="0"/>
              </a:rPr>
              <a:t>•Directamente en el Órgano Interno de Control de la SEP ubicado en: Av. Universidad1074, Col. </a:t>
            </a:r>
            <a:r>
              <a:rPr lang="es-MX" sz="1200" dirty="0" err="1">
                <a:latin typeface="Arial" panose="020B0604020202020204" pitchFamily="34" charset="0"/>
                <a:cs typeface="Arial" panose="020B0604020202020204" pitchFamily="34" charset="0"/>
              </a:rPr>
              <a:t>Xoco</a:t>
            </a:r>
            <a:r>
              <a:rPr lang="es-MX" sz="1200" dirty="0">
                <a:latin typeface="Arial" panose="020B0604020202020204" pitchFamily="34" charset="0"/>
                <a:cs typeface="Arial" panose="020B0604020202020204" pitchFamily="34" charset="0"/>
              </a:rPr>
              <a:t>, Alcaldía Benito Juárez,</a:t>
            </a:r>
          </a:p>
          <a:p>
            <a:r>
              <a:rPr lang="es-MX" sz="1200" dirty="0">
                <a:latin typeface="Arial" panose="020B0604020202020204" pitchFamily="34" charset="0"/>
                <a:cs typeface="Arial" panose="020B0604020202020204" pitchFamily="34" charset="0"/>
              </a:rPr>
              <a:t>C.P. 03330, Cd. de México, CDMX.</a:t>
            </a:r>
          </a:p>
          <a:p>
            <a:r>
              <a:rPr lang="es-MX" sz="1200" dirty="0">
                <a:latin typeface="Arial" panose="020B0604020202020204" pitchFamily="34" charset="0"/>
                <a:cs typeface="Arial" panose="020B0604020202020204" pitchFamily="34" charset="0"/>
              </a:rPr>
              <a:t>En la Instancia Normativa:</a:t>
            </a:r>
          </a:p>
          <a:p>
            <a:r>
              <a:rPr lang="es-MX" sz="1200" dirty="0">
                <a:latin typeface="Arial" panose="020B0604020202020204" pitchFamily="34" charset="0"/>
                <a:cs typeface="Arial" panose="020B0604020202020204" pitchFamily="34" charset="0"/>
              </a:rPr>
              <a:t>•Correo electrónico especial:</a:t>
            </a:r>
          </a:p>
          <a:p>
            <a:r>
              <a:rPr lang="es-MX" sz="1200" dirty="0">
                <a:latin typeface="Arial" panose="020B0604020202020204" pitchFamily="34" charset="0"/>
                <a:cs typeface="Arial" panose="020B0604020202020204" pitchFamily="34" charset="0"/>
              </a:rPr>
              <a:t>• </a:t>
            </a:r>
            <a:r>
              <a:rPr lang="es-MX" sz="1200" dirty="0">
                <a:latin typeface="Arial" panose="020B0604020202020204" pitchFamily="34" charset="0"/>
                <a:cs typeface="Arial" panose="020B0604020202020204" pitchFamily="34" charset="0"/>
                <a:hlinkClick r:id="rId4"/>
              </a:rPr>
              <a:t>quejas_denuncias@nube.sep.gob.mx</a:t>
            </a:r>
            <a:r>
              <a:rPr lang="es-MX" sz="1200" dirty="0">
                <a:latin typeface="Arial" panose="020B0604020202020204" pitchFamily="34" charset="0"/>
                <a:cs typeface="Arial" panose="020B0604020202020204" pitchFamily="34" charset="0"/>
              </a:rPr>
              <a:t>, con el objeto de facilitar a los miembros de las comunidades universitarias y Población en general, la emisión de preguntas y/o sugerencias o, en su caso, inconformidades sobre el desarrollo de los Proyectos apoyados con recursos del Programa.</a:t>
            </a:r>
          </a:p>
          <a:p>
            <a:r>
              <a:rPr lang="es-MX" sz="1200" dirty="0">
                <a:latin typeface="Arial" panose="020B0604020202020204" pitchFamily="34" charset="0"/>
                <a:cs typeface="Arial" panose="020B0604020202020204" pitchFamily="34" charset="0"/>
              </a:rPr>
              <a:t>•Directamente en la Dirección de Planeación, Evaluación e Informática de la Dirección General, con la Subdirectora de Evaluación, en Av. Universidad1200, Sector 3-22 del tercer piso en la Colonia </a:t>
            </a:r>
            <a:r>
              <a:rPr lang="es-MX" sz="1200" dirty="0" err="1">
                <a:latin typeface="Arial" panose="020B0604020202020204" pitchFamily="34" charset="0"/>
                <a:cs typeface="Arial" panose="020B0604020202020204" pitchFamily="34" charset="0"/>
              </a:rPr>
              <a:t>Xoco</a:t>
            </a:r>
            <a:r>
              <a:rPr lang="es-MX" sz="1200" dirty="0">
                <a:latin typeface="Arial" panose="020B0604020202020204" pitchFamily="34" charset="0"/>
                <a:cs typeface="Arial" panose="020B0604020202020204" pitchFamily="34" charset="0"/>
              </a:rPr>
              <a:t>, Alcaldía Benito Juárez, Ciudad de México, México C.P. 03330; o bien,</a:t>
            </a:r>
          </a:p>
          <a:p>
            <a:r>
              <a:rPr lang="es-MX" sz="1200" dirty="0">
                <a:latin typeface="Arial" panose="020B0604020202020204" pitchFamily="34" charset="0"/>
                <a:cs typeface="Arial" panose="020B0604020202020204" pitchFamily="34" charset="0"/>
              </a:rPr>
              <a:t>•Telefónicamente: Comunicarse al 55 3601 1610 o al Conmutador de la SEP: 55 3601 1600, extensiones 67151 o 67153,</a:t>
            </a:r>
          </a:p>
          <a:p>
            <a:r>
              <a:rPr lang="es-MX" sz="1200" dirty="0">
                <a:latin typeface="Arial" panose="020B0604020202020204" pitchFamily="34" charset="0"/>
                <a:cs typeface="Arial" panose="020B0604020202020204" pitchFamily="34" charset="0"/>
              </a:rPr>
              <a:t>•Correo electrónico: </a:t>
            </a:r>
            <a:r>
              <a:rPr lang="es-MX" sz="1200" dirty="0">
                <a:latin typeface="Arial" panose="020B0604020202020204" pitchFamily="34" charset="0"/>
                <a:cs typeface="Arial" panose="020B0604020202020204" pitchFamily="34" charset="0"/>
                <a:hlinkClick r:id="rId5"/>
              </a:rPr>
              <a:t>stapia@nube.sep.gob.mx</a:t>
            </a:r>
            <a:endParaRPr lang="es-MX" sz="1200" dirty="0">
              <a:latin typeface="Arial" panose="020B0604020202020204" pitchFamily="34" charset="0"/>
              <a:cs typeface="Arial" panose="020B0604020202020204" pitchFamily="34" charset="0"/>
            </a:endParaRPr>
          </a:p>
          <a:p>
            <a:endParaRPr lang="es-MX" sz="1200" dirty="0">
              <a:latin typeface="Arial" panose="020B0604020202020204" pitchFamily="34" charset="0"/>
              <a:cs typeface="Arial" panose="020B0604020202020204" pitchFamily="34" charset="0"/>
            </a:endParaRPr>
          </a:p>
          <a:p>
            <a:r>
              <a:rPr lang="es-MX" sz="1200" b="1" dirty="0">
                <a:latin typeface="Arial" panose="020B0604020202020204" pitchFamily="34" charset="0"/>
                <a:cs typeface="Arial" panose="020B0604020202020204" pitchFamily="34" charset="0"/>
              </a:rPr>
              <a:t>Órganos Estatales de Control (OEC):</a:t>
            </a:r>
            <a:endParaRPr lang="es-MX"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•A nivel estatal los establecidos por los OEC en cada entidad federativa</a:t>
            </a:r>
            <a:endParaRPr lang="es-MX" sz="1200" dirty="0">
              <a:effectLst/>
              <a:latin typeface="Arial" panose="020B0604020202020204" pitchFamily="34" charset="0"/>
              <a:ea typeface="Arial Unicode MS" panose="020B0604020202020204" pitchFamily="34" charset="-128"/>
              <a:cs typeface="Arial" panose="020B0604020202020204" pitchFamily="34" charset="0"/>
            </a:endParaRPr>
          </a:p>
        </p:txBody>
      </p:sp>
      <p:sp>
        <p:nvSpPr>
          <p:cNvPr id="4" name="Rectángulo 3"/>
          <p:cNvSpPr/>
          <p:nvPr/>
        </p:nvSpPr>
        <p:spPr>
          <a:xfrm>
            <a:off x="1559169" y="320228"/>
            <a:ext cx="9040835" cy="463460"/>
          </a:xfrm>
          <a:prstGeom prst="rect">
            <a:avLst/>
          </a:prstGeom>
        </p:spPr>
        <p:txBody>
          <a:bodyPr wrap="square">
            <a:spAutoFit/>
          </a:bodyPr>
          <a:lstStyle/>
          <a:p>
            <a:pPr algn="ctr">
              <a:lnSpc>
                <a:spcPct val="107000"/>
              </a:lnSpc>
              <a:spcAft>
                <a:spcPts val="800"/>
              </a:spcAft>
            </a:pPr>
            <a:r>
              <a:rPr lang="es-MX" sz="2400" b="1" dirty="0">
                <a:effectLst/>
                <a:latin typeface="Arial Unicode MS" panose="020B0604020202020204" pitchFamily="34" charset="-128"/>
                <a:ea typeface="Arial Unicode MS" panose="020B0604020202020204" pitchFamily="34" charset="-128"/>
                <a:cs typeface="Arial Unicode MS" panose="020B0604020202020204" pitchFamily="34" charset="-128"/>
              </a:rPr>
              <a:t>INFORMACIÓN SOBRE QUEJAS Y DENUNCIAS</a:t>
            </a:r>
          </a:p>
        </p:txBody>
      </p:sp>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1600336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4418" b="8477"/>
          <a:stretch/>
        </p:blipFill>
        <p:spPr>
          <a:xfrm rot="16200000">
            <a:off x="2650588" y="-2683412"/>
            <a:ext cx="6857999" cy="12224824"/>
          </a:xfrm>
          <a:prstGeom prst="rect">
            <a:avLst/>
          </a:prstGeom>
        </p:spPr>
      </p:pic>
      <p:sp>
        <p:nvSpPr>
          <p:cNvPr id="4" name="Rectángulo 3"/>
          <p:cNvSpPr/>
          <p:nvPr/>
        </p:nvSpPr>
        <p:spPr>
          <a:xfrm>
            <a:off x="1559169" y="320228"/>
            <a:ext cx="9040835" cy="463460"/>
          </a:xfrm>
          <a:prstGeom prst="rect">
            <a:avLst/>
          </a:prstGeom>
        </p:spPr>
        <p:txBody>
          <a:bodyPr wrap="square">
            <a:spAutoFit/>
          </a:bodyPr>
          <a:lstStyle/>
          <a:p>
            <a:pPr algn="ctr">
              <a:lnSpc>
                <a:spcPct val="107000"/>
              </a:lnSpc>
              <a:spcAft>
                <a:spcPts val="800"/>
              </a:spcAft>
            </a:pPr>
            <a:r>
              <a:rPr lang="es-MX" sz="2400" b="1" dirty="0">
                <a:effectLst/>
                <a:latin typeface="Arial Unicode MS" panose="020B0604020202020204" pitchFamily="34" charset="-128"/>
                <a:ea typeface="Arial Unicode MS" panose="020B0604020202020204" pitchFamily="34" charset="-128"/>
                <a:cs typeface="Arial Unicode MS" panose="020B0604020202020204" pitchFamily="34" charset="-128"/>
              </a:rPr>
              <a:t>INFORMACIÓN SOBRE QUEJAS Y DENUNCIAS</a:t>
            </a:r>
          </a:p>
        </p:txBody>
      </p:sp>
      <p:sp>
        <p:nvSpPr>
          <p:cNvPr id="5" name="Rectángulo 4"/>
          <p:cNvSpPr/>
          <p:nvPr/>
        </p:nvSpPr>
        <p:spPr>
          <a:xfrm>
            <a:off x="1127758" y="1103916"/>
            <a:ext cx="9903656" cy="5632311"/>
          </a:xfrm>
          <a:prstGeom prst="rect">
            <a:avLst/>
          </a:prstGeom>
        </p:spPr>
        <p:txBody>
          <a:bodyPr wrap="square">
            <a:spAutoFit/>
          </a:bodyPr>
          <a:lstStyle/>
          <a:p>
            <a:r>
              <a:rPr lang="es-MX" sz="2000" dirty="0"/>
              <a:t>Para cualquier duda o aclaración correspondiente al ejercicio fiscal 2023 de PRODEP, acércate con la Responsable de CS, de la Universidad </a:t>
            </a:r>
            <a:r>
              <a:rPr lang="es-MX" sz="2000" dirty="0" err="1" smtClean="0"/>
              <a:t>Tenológica</a:t>
            </a:r>
            <a:r>
              <a:rPr lang="es-MX" sz="2000" dirty="0" smtClean="0"/>
              <a:t> de la Selva:</a:t>
            </a:r>
            <a:endParaRPr lang="es-MX" sz="2000" dirty="0"/>
          </a:p>
          <a:p>
            <a:r>
              <a:rPr lang="es-MX" sz="2000" dirty="0">
                <a:solidFill>
                  <a:schemeClr val="tx1">
                    <a:lumMod val="85000"/>
                    <a:lumOff val="15000"/>
                  </a:schemeClr>
                </a:solidFill>
              </a:rPr>
              <a:t>Mtro. </a:t>
            </a:r>
            <a:r>
              <a:rPr lang="es-MX" sz="2000" dirty="0" err="1">
                <a:solidFill>
                  <a:schemeClr val="tx1">
                    <a:lumMod val="85000"/>
                    <a:lumOff val="15000"/>
                  </a:schemeClr>
                </a:solidFill>
              </a:rPr>
              <a:t>Harvins</a:t>
            </a:r>
            <a:r>
              <a:rPr lang="es-MX" sz="2000" dirty="0">
                <a:solidFill>
                  <a:schemeClr val="tx1">
                    <a:lumMod val="85000"/>
                    <a:lumOff val="15000"/>
                  </a:schemeClr>
                </a:solidFill>
              </a:rPr>
              <a:t> </a:t>
            </a:r>
            <a:r>
              <a:rPr lang="es-MX" sz="2000" dirty="0" err="1">
                <a:solidFill>
                  <a:schemeClr val="tx1">
                    <a:lumMod val="85000"/>
                    <a:lumOff val="15000"/>
                  </a:schemeClr>
                </a:solidFill>
              </a:rPr>
              <a:t>Arinel</a:t>
            </a:r>
            <a:r>
              <a:rPr lang="es-MX" sz="2000" dirty="0">
                <a:solidFill>
                  <a:schemeClr val="tx1">
                    <a:lumMod val="85000"/>
                    <a:lumOff val="15000"/>
                  </a:schemeClr>
                </a:solidFill>
              </a:rPr>
              <a:t> Burguete Trejo</a:t>
            </a:r>
            <a:endParaRPr lang="es-419" sz="2000" dirty="0">
              <a:solidFill>
                <a:schemeClr val="tx1">
                  <a:lumMod val="85000"/>
                  <a:lumOff val="15000"/>
                </a:schemeClr>
              </a:solidFill>
            </a:endParaRPr>
          </a:p>
          <a:p>
            <a:r>
              <a:rPr lang="es-MX" sz="2000" dirty="0" smtClean="0"/>
              <a:t>Tel</a:t>
            </a:r>
            <a:r>
              <a:rPr lang="es-MX" sz="2000" dirty="0"/>
              <a:t>. </a:t>
            </a:r>
            <a:r>
              <a:rPr lang="es-MX" sz="2000" dirty="0" smtClean="0"/>
              <a:t>9191447214</a:t>
            </a:r>
            <a:endParaRPr lang="es-MX" sz="2000" dirty="0"/>
          </a:p>
          <a:p>
            <a:endParaRPr lang="es-MX" sz="2000" dirty="0"/>
          </a:p>
          <a:p>
            <a:r>
              <a:rPr lang="es-MX" sz="2000" dirty="0"/>
              <a:t>Correo Electrónico:</a:t>
            </a:r>
          </a:p>
          <a:p>
            <a:r>
              <a:rPr lang="es-MX" sz="2000" dirty="0" smtClean="0"/>
              <a:t>investigacionyduts@laselva.edu.mx</a:t>
            </a:r>
            <a:r>
              <a:rPr lang="es-MX" sz="2000" dirty="0"/>
              <a:t>	</a:t>
            </a:r>
          </a:p>
          <a:p>
            <a:endParaRPr lang="es-MX" sz="2000" dirty="0"/>
          </a:p>
          <a:p>
            <a:r>
              <a:rPr lang="es-MX" sz="2000" b="1" dirty="0"/>
              <a:t>QUEJAS Y DENUNCIAS</a:t>
            </a:r>
            <a:endParaRPr lang="es-MX" sz="2000" dirty="0"/>
          </a:p>
          <a:p>
            <a:r>
              <a:rPr lang="es-MX" sz="2000" dirty="0"/>
              <a:t>investigacionyduts@laselva.edu.mx	</a:t>
            </a:r>
          </a:p>
          <a:p>
            <a:endParaRPr lang="es-MX" sz="2000" dirty="0"/>
          </a:p>
          <a:p>
            <a:r>
              <a:rPr lang="es-MX" sz="2000" dirty="0"/>
              <a:t>Atención personal en la </a:t>
            </a:r>
            <a:r>
              <a:rPr lang="es-MX" sz="2000" dirty="0" smtClean="0"/>
              <a:t>oficina del Departamento de Investigación </a:t>
            </a:r>
            <a:r>
              <a:rPr lang="es-MX" sz="2000" dirty="0"/>
              <a:t>y</a:t>
            </a:r>
            <a:r>
              <a:rPr lang="es-MX" sz="2000" dirty="0" smtClean="0"/>
              <a:t> Desarrollo: </a:t>
            </a:r>
            <a:r>
              <a:rPr lang="es-MX" sz="2000" dirty="0">
                <a:solidFill>
                  <a:schemeClr val="tx1">
                    <a:lumMod val="85000"/>
                    <a:lumOff val="15000"/>
                  </a:schemeClr>
                </a:solidFill>
              </a:rPr>
              <a:t>Entronque </a:t>
            </a:r>
            <a:r>
              <a:rPr lang="es-MX" sz="2000" dirty="0" err="1">
                <a:solidFill>
                  <a:schemeClr val="tx1">
                    <a:lumMod val="85000"/>
                    <a:lumOff val="15000"/>
                  </a:schemeClr>
                </a:solidFill>
              </a:rPr>
              <a:t>Toniná</a:t>
            </a:r>
            <a:r>
              <a:rPr lang="es-MX" sz="2000" dirty="0">
                <a:solidFill>
                  <a:schemeClr val="tx1">
                    <a:lumMod val="85000"/>
                    <a:lumOff val="15000"/>
                  </a:schemeClr>
                </a:solidFill>
              </a:rPr>
              <a:t> KM 0.5 Carretera </a:t>
            </a:r>
            <a:r>
              <a:rPr lang="es-MX" sz="2000" dirty="0" err="1">
                <a:solidFill>
                  <a:schemeClr val="tx1">
                    <a:lumMod val="85000"/>
                    <a:lumOff val="15000"/>
                  </a:schemeClr>
                </a:solidFill>
              </a:rPr>
              <a:t>Ocoaingo</a:t>
            </a:r>
            <a:r>
              <a:rPr lang="es-MX" sz="2000" dirty="0">
                <a:solidFill>
                  <a:schemeClr val="tx1">
                    <a:lumMod val="85000"/>
                    <a:lumOff val="15000"/>
                  </a:schemeClr>
                </a:solidFill>
              </a:rPr>
              <a:t>-Altamirano, Predio </a:t>
            </a:r>
            <a:r>
              <a:rPr lang="es-MX" sz="2000" dirty="0" err="1">
                <a:solidFill>
                  <a:schemeClr val="tx1">
                    <a:lumMod val="85000"/>
                    <a:lumOff val="15000"/>
                  </a:schemeClr>
                </a:solidFill>
              </a:rPr>
              <a:t>Laltic</a:t>
            </a:r>
            <a:r>
              <a:rPr lang="es-MX" sz="2000" dirty="0">
                <a:solidFill>
                  <a:schemeClr val="tx1">
                    <a:lumMod val="85000"/>
                    <a:lumOff val="15000"/>
                  </a:schemeClr>
                </a:solidFill>
              </a:rPr>
              <a:t>, 29950, Ocosingo, </a:t>
            </a:r>
            <a:r>
              <a:rPr lang="es-MX" sz="2000" dirty="0" smtClean="0">
                <a:solidFill>
                  <a:schemeClr val="tx1">
                    <a:lumMod val="85000"/>
                    <a:lumOff val="15000"/>
                  </a:schemeClr>
                </a:solidFill>
              </a:rPr>
              <a:t>Chiapas, Edificio C Planta Alta.</a:t>
            </a:r>
            <a:endParaRPr lang="es-MX" sz="2000" dirty="0">
              <a:solidFill>
                <a:schemeClr val="tx1">
                  <a:lumMod val="85000"/>
                  <a:lumOff val="15000"/>
                </a:schemeClr>
              </a:solidFill>
            </a:endParaRPr>
          </a:p>
          <a:p>
            <a:endParaRPr lang="es-MX" sz="2000" dirty="0"/>
          </a:p>
          <a:p>
            <a:r>
              <a:rPr lang="es-MX" sz="2000" dirty="0"/>
              <a:t>La información de la Contraloría Social estará disponible en:    	</a:t>
            </a:r>
          </a:p>
          <a:p>
            <a:r>
              <a:rPr lang="es-MX" sz="2000" dirty="0"/>
              <a:t>https://</a:t>
            </a:r>
            <a:r>
              <a:rPr lang="es-MX" sz="2000" dirty="0" smtClean="0"/>
              <a:t>www.utselva.edu.mx</a:t>
            </a:r>
            <a:r>
              <a:rPr lang="es-MX" sz="2000" dirty="0"/>
              <a:t>/</a:t>
            </a:r>
          </a:p>
          <a:p>
            <a:r>
              <a:rPr lang="es-MX" sz="2000" dirty="0"/>
              <a:t>Está contiene una liga a través del icono de CS:</a:t>
            </a:r>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8152200" y="5776406"/>
            <a:ext cx="1541780" cy="489585"/>
          </a:xfrm>
          <a:prstGeom prst="rect">
            <a:avLst/>
          </a:prstGeom>
          <a:noFill/>
          <a:ln>
            <a:noFill/>
          </a:ln>
          <a:effectLst/>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189432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378" y="5539899"/>
            <a:ext cx="1543018" cy="700450"/>
          </a:xfrm>
          <a:prstGeom prst="rect">
            <a:avLst/>
          </a:prstGeom>
        </p:spPr>
      </p:pic>
      <p:sp>
        <p:nvSpPr>
          <p:cNvPr id="14" name="Rectángulo 13"/>
          <p:cNvSpPr/>
          <p:nvPr/>
        </p:nvSpPr>
        <p:spPr>
          <a:xfrm>
            <a:off x="2185567" y="3567765"/>
            <a:ext cx="7754975" cy="461665"/>
          </a:xfrm>
          <a:prstGeom prst="rect">
            <a:avLst/>
          </a:prstGeom>
        </p:spPr>
        <p:txBody>
          <a:bodyPr wrap="square">
            <a:spAutoFit/>
          </a:bodyPr>
          <a:lstStyle/>
          <a:p>
            <a:pPr algn="ctr"/>
            <a:r>
              <a:rPr lang="es-MX" sz="2400" b="1" dirty="0">
                <a:latin typeface="Arial" panose="020B0604020202020204" pitchFamily="34" charset="0"/>
                <a:ea typeface="Calibri" panose="020F0502020204030204" pitchFamily="34" charset="0"/>
              </a:rPr>
              <a:t>Programa para el Desarrollo Profesional Docente</a:t>
            </a:r>
            <a:endParaRPr lang="es-MX" sz="2400" b="1" dirty="0"/>
          </a:p>
        </p:txBody>
      </p:sp>
      <p:sp>
        <p:nvSpPr>
          <p:cNvPr id="15" name="Rectángulo 14"/>
          <p:cNvSpPr/>
          <p:nvPr/>
        </p:nvSpPr>
        <p:spPr>
          <a:xfrm>
            <a:off x="5328794" y="4214474"/>
            <a:ext cx="1564083" cy="461665"/>
          </a:xfrm>
          <a:prstGeom prst="rect">
            <a:avLst/>
          </a:prstGeom>
        </p:spPr>
        <p:txBody>
          <a:bodyPr wrap="none">
            <a:spAutoFit/>
          </a:bodyPr>
          <a:lstStyle/>
          <a:p>
            <a:r>
              <a:rPr lang="es-MX" sz="2400" b="1" dirty="0">
                <a:latin typeface="Arial" panose="020B0604020202020204" pitchFamily="34" charset="0"/>
                <a:ea typeface="Calibri" panose="020F0502020204030204" pitchFamily="34" charset="0"/>
              </a:rPr>
              <a:t>PRODEP </a:t>
            </a:r>
            <a:endParaRPr lang="es-MX" sz="2400" b="1" dirty="0"/>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879" y="1398704"/>
            <a:ext cx="5086350" cy="1866900"/>
          </a:xfrm>
          <a:prstGeom prst="rect">
            <a:avLst/>
          </a:prstGeom>
          <a:noFill/>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20" name="Imagen 19" descr="dgutyp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709" y="5539899"/>
            <a:ext cx="1360170" cy="673100"/>
          </a:xfrm>
          <a:prstGeom prst="rect">
            <a:avLst/>
          </a:prstGeom>
          <a:solidFill>
            <a:srgbClr val="F34D71"/>
          </a:solidFill>
          <a:ln>
            <a:noFill/>
          </a:ln>
          <a:effec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785" y="5523004"/>
            <a:ext cx="2120674" cy="706890"/>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9092" y="73093"/>
            <a:ext cx="2297373" cy="743714"/>
          </a:xfrm>
          <a:prstGeom prst="rect">
            <a:avLst/>
          </a:prstGeom>
        </p:spPr>
      </p:pic>
    </p:spTree>
    <p:extLst>
      <p:ext uri="{BB962C8B-B14F-4D97-AF65-F5344CB8AC3E}">
        <p14:creationId xmlns:p14="http://schemas.microsoft.com/office/powerpoint/2010/main" val="1081240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902542" y="732033"/>
            <a:ext cx="3062057" cy="461665"/>
          </a:xfrm>
          <a:prstGeom prst="rect">
            <a:avLst/>
          </a:prstGeom>
        </p:spPr>
        <p:txBody>
          <a:bodyPr wrap="none">
            <a:spAutoFit/>
          </a:bodyPr>
          <a:lstStyle/>
          <a:p>
            <a:r>
              <a:rPr lang="es-MX" altLang="es-MX" sz="2400" b="1" dirty="0">
                <a:latin typeface="Arial Unicode MS" panose="020B0604020202020204" pitchFamily="34" charset="-128"/>
                <a:ea typeface="Arial Unicode MS" panose="020B0604020202020204" pitchFamily="34" charset="-128"/>
                <a:cs typeface="Arial Unicode MS" panose="020B0604020202020204" pitchFamily="34" charset="-128"/>
              </a:rPr>
              <a:t>La Contraloría Social</a:t>
            </a:r>
            <a:endParaRPr lang="es-MX" sz="2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 name="Rectángulo 5"/>
          <p:cNvSpPr/>
          <p:nvPr/>
        </p:nvSpPr>
        <p:spPr>
          <a:xfrm>
            <a:off x="1730329" y="1833966"/>
            <a:ext cx="9256540" cy="3416320"/>
          </a:xfrm>
          <a:prstGeom prst="rect">
            <a:avLst/>
          </a:prstGeom>
        </p:spPr>
        <p:txBody>
          <a:bodyPr wrap="square">
            <a:spAutoFit/>
          </a:bodyPr>
          <a:lstStyle/>
          <a:p>
            <a:pPr algn="just">
              <a:lnSpc>
                <a:spcPct val="150000"/>
              </a:lnSpc>
            </a:pPr>
            <a:r>
              <a:rPr lang="es-MX" altLang="es-MX" sz="2400" dirty="0">
                <a:latin typeface="Arial Unicode MS" panose="020B0604020202020204" pitchFamily="34" charset="-128"/>
                <a:ea typeface="Arial Unicode MS" panose="020B0604020202020204" pitchFamily="34" charset="-128"/>
                <a:cs typeface="Arial Unicode MS" panose="020B0604020202020204" pitchFamily="34" charset="-128"/>
              </a:rPr>
              <a:t>Constituye una nueva forma de control administrativo ejercido por los beneficiarios sobre la actuación de quienes tienen la responsabilidad del quehacer gubernamental y que el manejo de los recursos federales que reciben las Universidades Públicas, a través del </a:t>
            </a:r>
            <a:r>
              <a:rPr lang="es-ES" altLang="es-MX" sz="2400" dirty="0">
                <a:latin typeface="Arial Unicode MS" panose="020B0604020202020204" pitchFamily="34" charset="-128"/>
                <a:ea typeface="Arial Unicode MS" panose="020B0604020202020204" pitchFamily="34" charset="-128"/>
                <a:cs typeface="Arial Unicode MS" panose="020B0604020202020204" pitchFamily="34" charset="-128"/>
              </a:rPr>
              <a:t>Programa para el Desarrollo Profesional Docente (PRODEP), </a:t>
            </a:r>
            <a:r>
              <a:rPr lang="es-MX" altLang="es-MX" sz="2400" dirty="0">
                <a:latin typeface="Arial Unicode MS" panose="020B0604020202020204" pitchFamily="34" charset="-128"/>
                <a:ea typeface="Arial Unicode MS" panose="020B0604020202020204" pitchFamily="34" charset="-128"/>
                <a:cs typeface="Arial Unicode MS" panose="020B0604020202020204" pitchFamily="34" charset="-128"/>
              </a:rPr>
              <a:t>se realicen con transparencia, eficacia y honradez.</a:t>
            </a:r>
            <a:r>
              <a:rPr lang="es-ES" altLang="es-MX" sz="2400" dirty="0">
                <a:latin typeface="Arial Unicode MS" panose="020B0604020202020204" pitchFamily="34" charset="-128"/>
                <a:ea typeface="Arial Unicode MS" panose="020B0604020202020204" pitchFamily="34" charset="-128"/>
                <a:cs typeface="Arial Unicode MS" panose="020B0604020202020204" pitchFamily="34" charset="-128"/>
              </a:rPr>
              <a:t> </a:t>
            </a:r>
            <a:endParaRPr lang="es-MX"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3206775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3734972" y="218699"/>
            <a:ext cx="8229600" cy="1143000"/>
          </a:xfrm>
        </p:spPr>
        <p:txBody>
          <a:bodyPr>
            <a:noAutofit/>
          </a:bodyPr>
          <a:lstStyle/>
          <a:p>
            <a:pPr algn="r" eaLnBrk="1" hangingPunct="1"/>
            <a:r>
              <a:rPr lang="es-MX" altLang="es-MX" sz="2800" b="1" dirty="0">
                <a:latin typeface="Arial Unicode MS" panose="020B0604020202020204" pitchFamily="34" charset="-128"/>
                <a:ea typeface="Arial Unicode MS" panose="020B0604020202020204" pitchFamily="34" charset="-128"/>
                <a:cs typeface="Arial Unicode MS" panose="020B0604020202020204" pitchFamily="34" charset="-128"/>
              </a:rPr>
              <a:t>Beneficios de la Contraloría Social</a:t>
            </a:r>
            <a:endParaRPr lang="es-ES" altLang="es-MX"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Rectangle 3"/>
          <p:cNvSpPr txBox="1">
            <a:spLocks noChangeArrowheads="1"/>
          </p:cNvSpPr>
          <p:nvPr/>
        </p:nvSpPr>
        <p:spPr>
          <a:xfrm>
            <a:off x="1512278" y="1004401"/>
            <a:ext cx="8700867" cy="48491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70000"/>
              </a:lnSpc>
              <a:spcBef>
                <a:spcPct val="0"/>
              </a:spcBef>
              <a:buClr>
                <a:schemeClr val="tx2"/>
              </a:buClr>
              <a:buFont typeface="Wingdings" panose="05000000000000000000" pitchFamily="2" charset="2"/>
              <a:buChar char="Ø"/>
            </a:pPr>
            <a:r>
              <a:rPr lang="es-ES_tradnl"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Legitima las acciones gubernamentales.</a:t>
            </a:r>
            <a:endPar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70000"/>
              </a:lnSpc>
              <a:spcBef>
                <a:spcPct val="0"/>
              </a:spcBef>
              <a:buClr>
                <a:schemeClr val="tx2"/>
              </a:buClr>
              <a:buFont typeface="Wingdings" panose="05000000000000000000" pitchFamily="2" charset="2"/>
              <a:buChar char="Ø"/>
            </a:pPr>
            <a:r>
              <a:rPr lang="es-ES_tradnl"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Garantiza la transparencia y la rendición de cuentas.</a:t>
            </a:r>
            <a:endPar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70000"/>
              </a:lnSpc>
              <a:spcBef>
                <a:spcPct val="0"/>
              </a:spcBef>
              <a:buClr>
                <a:schemeClr val="tx2"/>
              </a:buClr>
              <a:buFont typeface="Wingdings" panose="05000000000000000000" pitchFamily="2" charset="2"/>
              <a:buChar char="Ø"/>
            </a:pPr>
            <a:r>
              <a:rPr lang="es-ES_tradnl"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Crea una corresponsabilidad entre el Estado y los beneficiarios.</a:t>
            </a:r>
            <a:endPar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70000"/>
              </a:lnSpc>
              <a:spcBef>
                <a:spcPct val="0"/>
              </a:spcBef>
              <a:buClr>
                <a:schemeClr val="tx2"/>
              </a:buClr>
              <a:buFont typeface="Wingdings" panose="05000000000000000000" pitchFamily="2" charset="2"/>
              <a:buChar char="Ø"/>
            </a:pPr>
            <a:r>
              <a:rPr lang="es-ES_tradnl"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Ayuda a mejorar las obras y servicios públicos.</a:t>
            </a:r>
            <a:endPar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70000"/>
              </a:lnSpc>
              <a:spcBef>
                <a:spcPct val="0"/>
              </a:spcBef>
              <a:buClr>
                <a:schemeClr val="tx2"/>
              </a:buClr>
              <a:buFont typeface="Wingdings" panose="05000000000000000000" pitchFamily="2" charset="2"/>
              <a:buChar char="Ø"/>
            </a:pPr>
            <a:r>
              <a:rPr lang="es-ES_tradnl"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Permite a los ciudadanos contar con un espacio de opinión y vigilancia sobre los programas de desarrollo social,</a:t>
            </a:r>
            <a:endPar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70000"/>
              </a:lnSpc>
              <a:spcBef>
                <a:spcPct val="0"/>
              </a:spcBef>
              <a:buClr>
                <a:schemeClr val="tx2"/>
              </a:buClr>
              <a:buFont typeface="Wingdings" panose="05000000000000000000" pitchFamily="2" charset="2"/>
              <a:buChar char="Ø"/>
            </a:pPr>
            <a:r>
              <a:rPr lang="es-ES_tradnl"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Inhibe la corrupción, la discrecionalidad y el uso político de los programas públicos.</a:t>
            </a:r>
            <a:endPar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70000"/>
              </a:lnSpc>
              <a:spcBef>
                <a:spcPct val="0"/>
              </a:spcBef>
              <a:buClr>
                <a:schemeClr val="tx2"/>
              </a:buClr>
              <a:buFont typeface="Wingdings" panose="05000000000000000000" pitchFamily="2" charset="2"/>
              <a:buChar char="Ø"/>
            </a:pPr>
            <a:r>
              <a:rPr lang="es-ES_tradnl"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Aporta elementos para establecer estrategias de fiscalización, </a:t>
            </a:r>
            <a:endPar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lnSpc>
                <a:spcPct val="170000"/>
              </a:lnSpc>
              <a:spcBef>
                <a:spcPct val="0"/>
              </a:spcBef>
              <a:buClr>
                <a:schemeClr val="tx2"/>
              </a:buClr>
              <a:buFont typeface="Wingdings" panose="05000000000000000000" pitchFamily="2" charset="2"/>
              <a:buChar char="Ø"/>
            </a:pPr>
            <a:r>
              <a:rPr lang="es-ES_tradnl"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Fortalece los vínculos de confianza entre el gobierno y sociedad.</a:t>
            </a:r>
            <a:endPar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393319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478058" y="623248"/>
            <a:ext cx="15183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ES" altLang="es-MX" sz="3600" b="1" dirty="0">
                <a:effectLst>
                  <a:outerShdw blurRad="38100" dist="38100" dir="2700000" algn="tl">
                    <a:srgbClr val="C0C0C0"/>
                  </a:outerShdw>
                </a:effectLst>
                <a:latin typeface="Arial Unicode MS" panose="020B0604020202020204" pitchFamily="34" charset="-128"/>
                <a:ea typeface="Arial Unicode MS" panose="020B0604020202020204" pitchFamily="34" charset="-128"/>
                <a:cs typeface="Arial Unicode MS" panose="020B0604020202020204" pitchFamily="34" charset="-128"/>
              </a:rPr>
              <a:t>Misión</a:t>
            </a:r>
            <a:endParaRPr lang="es-ES" altLang="es-MX" sz="4000" b="1" dirty="0">
              <a:effectLst>
                <a:outerShdw blurRad="38100" dist="38100" dir="2700000" algn="tl">
                  <a:srgbClr val="C0C0C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 name="Rectángulo 5"/>
          <p:cNvSpPr/>
          <p:nvPr/>
        </p:nvSpPr>
        <p:spPr>
          <a:xfrm>
            <a:off x="2460413" y="599082"/>
            <a:ext cx="6430369" cy="2862322"/>
          </a:xfrm>
          <a:prstGeom prst="rect">
            <a:avLst/>
          </a:prstGeom>
        </p:spPr>
        <p:txBody>
          <a:bodyPr wrap="square">
            <a:spAutoFit/>
          </a:bodyPr>
          <a:lstStyle/>
          <a:p>
            <a:pPr algn="just">
              <a:lnSpc>
                <a:spcPct val="150000"/>
              </a:lnSpc>
            </a:pPr>
            <a:r>
              <a:rPr lang="es-ES"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Administrar con rigor los programas institucionales de control, prevención, vigilancia y observancia jurídica, en la realización de metas y ejercicio de recursos que la Universidad </a:t>
            </a:r>
            <a:r>
              <a:rPr lang="es-ES" altLang="es-MX" sz="2000" dirty="0" smtClean="0">
                <a:latin typeface="Arial Unicode MS" panose="020B0604020202020204" pitchFamily="34" charset="-128"/>
                <a:ea typeface="Arial Unicode MS" panose="020B0604020202020204" pitchFamily="34" charset="-128"/>
                <a:cs typeface="Arial Unicode MS" panose="020B0604020202020204" pitchFamily="34" charset="-128"/>
              </a:rPr>
              <a:t>Tecnológica de la Selva </a:t>
            </a:r>
            <a:r>
              <a:rPr lang="es-ES"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tiene a su cargo a fin de practicar a diario una administración eficaz y honesta.</a:t>
            </a:r>
            <a:endParaRPr 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Rectangle 3"/>
          <p:cNvSpPr>
            <a:spLocks noChangeArrowheads="1"/>
          </p:cNvSpPr>
          <p:nvPr/>
        </p:nvSpPr>
        <p:spPr bwMode="auto">
          <a:xfrm>
            <a:off x="2264654" y="4617786"/>
            <a:ext cx="14414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ES" altLang="es-MX" sz="3600" b="1" dirty="0">
                <a:effectLst>
                  <a:outerShdw blurRad="38100" dist="38100" dir="2700000" algn="tl">
                    <a:srgbClr val="C0C0C0"/>
                  </a:outerShdw>
                </a:effectLst>
                <a:latin typeface="Arial Unicode MS" panose="020B0604020202020204" pitchFamily="34" charset="-128"/>
                <a:ea typeface="Arial Unicode MS" panose="020B0604020202020204" pitchFamily="34" charset="-128"/>
                <a:cs typeface="Arial Unicode MS" panose="020B0604020202020204" pitchFamily="34" charset="-128"/>
              </a:rPr>
              <a:t>Visión</a:t>
            </a:r>
          </a:p>
        </p:txBody>
      </p:sp>
      <p:sp>
        <p:nvSpPr>
          <p:cNvPr id="8" name="Rectángulo 7"/>
          <p:cNvSpPr/>
          <p:nvPr/>
        </p:nvSpPr>
        <p:spPr>
          <a:xfrm>
            <a:off x="4210930" y="4202288"/>
            <a:ext cx="7521525" cy="1477328"/>
          </a:xfrm>
          <a:prstGeom prst="rect">
            <a:avLst/>
          </a:prstGeom>
        </p:spPr>
        <p:txBody>
          <a:bodyPr wrap="square">
            <a:spAutoFit/>
          </a:bodyPr>
          <a:lstStyle/>
          <a:p>
            <a:pPr algn="just">
              <a:lnSpc>
                <a:spcPct val="150000"/>
              </a:lnSpc>
            </a:pPr>
            <a:r>
              <a:rPr lang="es-ES"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Lograr que los beneficiarios asuman su Participación Social sobre el correcto manejo y aplicación de los recursos </a:t>
            </a:r>
            <a:r>
              <a:rPr lang="es-MX"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del Programa para el Desarrollo Profesional Docente  (PRODEP)</a:t>
            </a:r>
            <a:r>
              <a:rPr lang="es-ES" altLang="es-MX" sz="2000" dirty="0">
                <a:latin typeface="Arial Unicode MS" panose="020B0604020202020204" pitchFamily="34" charset="-128"/>
                <a:ea typeface="Arial Unicode MS" panose="020B0604020202020204" pitchFamily="34" charset="-128"/>
                <a:cs typeface="Arial Unicode MS" panose="020B0604020202020204" pitchFamily="34" charset="-128"/>
              </a:rPr>
              <a:t>.</a:t>
            </a:r>
            <a:endParaRPr lang="es-MX"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3197990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57200" y="506655"/>
            <a:ext cx="2356338" cy="1143000"/>
          </a:xfrm>
        </p:spPr>
        <p:txBody>
          <a:bodyPr>
            <a:normAutofit/>
          </a:bodyPr>
          <a:lstStyle/>
          <a:p>
            <a:pPr eaLnBrk="1" hangingPunct="1">
              <a:defRPr/>
            </a:pPr>
            <a:r>
              <a:rPr lang="es-ES" altLang="es-MX" sz="3600" b="1" dirty="0">
                <a:latin typeface="Arial Unicode MS" panose="020B0604020202020204" pitchFamily="34" charset="-128"/>
                <a:ea typeface="Arial Unicode MS" panose="020B0604020202020204" pitchFamily="34" charset="-128"/>
                <a:cs typeface="Arial Unicode MS" panose="020B0604020202020204" pitchFamily="34" charset="-128"/>
              </a:rPr>
              <a:t>Objetivos</a:t>
            </a:r>
          </a:p>
        </p:txBody>
      </p:sp>
      <p:sp>
        <p:nvSpPr>
          <p:cNvPr id="6" name="Rectángulo 5"/>
          <p:cNvSpPr/>
          <p:nvPr/>
        </p:nvSpPr>
        <p:spPr>
          <a:xfrm>
            <a:off x="2668171" y="1417639"/>
            <a:ext cx="8149883" cy="4555093"/>
          </a:xfrm>
          <a:prstGeom prst="rect">
            <a:avLst/>
          </a:prstGeom>
        </p:spPr>
        <p:txBody>
          <a:bodyPr wrap="square">
            <a:spAutoFit/>
          </a:bodyPr>
          <a:lstStyle/>
          <a:p>
            <a:pPr algn="just"/>
            <a:r>
              <a:rPr lang="es-MX" dirty="0">
                <a:latin typeface="Arial Unicode MS" panose="020B0604020202020204" pitchFamily="34" charset="-128"/>
                <a:ea typeface="Arial Unicode MS" panose="020B0604020202020204" pitchFamily="34" charset="-128"/>
                <a:cs typeface="Arial Unicode MS" panose="020B0604020202020204" pitchFamily="34" charset="-128"/>
              </a:rPr>
              <a:t>Fortalecer la capacidad institucional de la Universidad </a:t>
            </a:r>
            <a:r>
              <a:rPr lang="es-MX" dirty="0" smtClean="0">
                <a:latin typeface="Arial Unicode MS" panose="020B0604020202020204" pitchFamily="34" charset="-128"/>
                <a:ea typeface="Arial Unicode MS" panose="020B0604020202020204" pitchFamily="34" charset="-128"/>
                <a:cs typeface="Arial Unicode MS" panose="020B0604020202020204" pitchFamily="34" charset="-128"/>
              </a:rPr>
              <a:t>Tecnológica de la Selva, </a:t>
            </a:r>
            <a:r>
              <a:rPr lang="es-MX" dirty="0">
                <a:latin typeface="Arial Unicode MS" panose="020B0604020202020204" pitchFamily="34" charset="-128"/>
                <a:ea typeface="Arial Unicode MS" panose="020B0604020202020204" pitchFamily="34" charset="-128"/>
                <a:cs typeface="Arial Unicode MS" panose="020B0604020202020204" pitchFamily="34" charset="-128"/>
              </a:rPr>
              <a:t>en materia de </a:t>
            </a:r>
            <a:r>
              <a:rPr lang="es-MX" sz="2000" dirty="0">
                <a:latin typeface="Arial Unicode MS" panose="020B0604020202020204" pitchFamily="34" charset="-128"/>
                <a:ea typeface="Arial Unicode MS" panose="020B0604020202020204" pitchFamily="34" charset="-128"/>
                <a:cs typeface="Arial Unicode MS" panose="020B0604020202020204" pitchFamily="34" charset="-128"/>
              </a:rPr>
              <a:t>administración</a:t>
            </a:r>
            <a:r>
              <a:rPr lang="es-MX" dirty="0">
                <a:latin typeface="Arial Unicode MS" panose="020B0604020202020204" pitchFamily="34" charset="-128"/>
                <a:ea typeface="Arial Unicode MS" panose="020B0604020202020204" pitchFamily="34" charset="-128"/>
                <a:cs typeface="Arial Unicode MS" panose="020B0604020202020204" pitchFamily="34" charset="-128"/>
              </a:rPr>
              <a:t> de los recursos financieros y vigilancia de programas, obras y/o acciones gubernamentales, valorando el cumplimiento de los objetivos y metas programadas, a través del establecimiento de la Contraloría Social.</a:t>
            </a:r>
          </a:p>
          <a:p>
            <a:pPr algn="just"/>
            <a:endParaRPr lang="es-MX"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endParaRPr lang="es-MX"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r>
              <a:rPr lang="es-MX" dirty="0">
                <a:latin typeface="Arial Unicode MS" panose="020B0604020202020204" pitchFamily="34" charset="-128"/>
                <a:ea typeface="Arial Unicode MS" panose="020B0604020202020204" pitchFamily="34" charset="-128"/>
                <a:cs typeface="Arial Unicode MS" panose="020B0604020202020204" pitchFamily="34" charset="-128"/>
              </a:rPr>
              <a:t>Dar a conocer los servicios de esta Contraloría Social como apoyo para fortalecer la capacidad institucional de la </a:t>
            </a:r>
            <a:r>
              <a:rPr lang="es-MX" dirty="0" err="1" smtClean="0">
                <a:latin typeface="Arial Unicode MS" panose="020B0604020202020204" pitchFamily="34" charset="-128"/>
                <a:ea typeface="Arial Unicode MS" panose="020B0604020202020204" pitchFamily="34" charset="-128"/>
                <a:cs typeface="Arial Unicode MS" panose="020B0604020202020204" pitchFamily="34" charset="-128"/>
              </a:rPr>
              <a:t>UTSelva</a:t>
            </a:r>
            <a:r>
              <a:rPr lang="es-MX"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s-MX" dirty="0">
                <a:latin typeface="Arial Unicode MS" panose="020B0604020202020204" pitchFamily="34" charset="-128"/>
                <a:ea typeface="Arial Unicode MS" panose="020B0604020202020204" pitchFamily="34" charset="-128"/>
                <a:cs typeface="Arial Unicode MS" panose="020B0604020202020204" pitchFamily="34" charset="-128"/>
              </a:rPr>
              <a:t>en materia de administración de los recursos financieros en forma transparente, así como en la vigilancia de programas y acciones gubernamentales.</a:t>
            </a:r>
          </a:p>
          <a:p>
            <a:pPr algn="just"/>
            <a:endParaRPr lang="es-MX"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endParaRPr lang="es-MX"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r>
              <a:rPr lang="es-MX" dirty="0">
                <a:latin typeface="Arial Unicode MS" panose="020B0604020202020204" pitchFamily="34" charset="-128"/>
                <a:ea typeface="Arial Unicode MS" panose="020B0604020202020204" pitchFamily="34" charset="-128"/>
                <a:cs typeface="Arial Unicode MS" panose="020B0604020202020204" pitchFamily="34" charset="-128"/>
              </a:rPr>
              <a:t>Lograr la participación de la población en funciones de: control, vigilancia y evaluación sobre la gestión de los Fondos, Programas y Proyectos a través de la figura del Contralor Social Universitario.</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2177129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n para CONTRALORIA SOCIAL LOGO NUEVO">
            <a:extLst>
              <a:ext uri="{FF2B5EF4-FFF2-40B4-BE49-F238E27FC236}">
                <a16:creationId xmlns:a16="http://schemas.microsoft.com/office/drawing/2014/main" id="{E025F52B-72F6-4ED0-88CB-D65BB7238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491" y="704026"/>
            <a:ext cx="8469087" cy="515982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37" y="130510"/>
            <a:ext cx="3048006" cy="743714"/>
          </a:xfrm>
          <a:prstGeom prst="rect">
            <a:avLst/>
          </a:prstGeom>
        </p:spPr>
      </p:pic>
    </p:spTree>
    <p:extLst>
      <p:ext uri="{BB962C8B-B14F-4D97-AF65-F5344CB8AC3E}">
        <p14:creationId xmlns:p14="http://schemas.microsoft.com/office/powerpoint/2010/main" val="266271467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TotalTime>
  <Words>2558</Words>
  <Application>Microsoft Office PowerPoint</Application>
  <PresentationFormat>Panorámica</PresentationFormat>
  <Paragraphs>228</Paragraphs>
  <Slides>46</Slides>
  <Notes>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46</vt:i4>
      </vt:variant>
    </vt:vector>
  </HeadingPairs>
  <TitlesOfParts>
    <vt:vector size="58" baseType="lpstr">
      <vt:lpstr>Arial</vt:lpstr>
      <vt:lpstr>Arial Unicode MS</vt:lpstr>
      <vt:lpstr>Calibri</vt:lpstr>
      <vt:lpstr>Calibri Light</vt:lpstr>
      <vt:lpstr>Copperplate Gothic Light</vt:lpstr>
      <vt:lpstr>Montserrat</vt:lpstr>
      <vt:lpstr>Montserrat SemiBold</vt:lpstr>
      <vt:lpstr>MS Mincho</vt:lpstr>
      <vt:lpstr>Tahoma</vt:lpstr>
      <vt:lpstr>Times New Roman</vt:lpstr>
      <vt:lpstr>Wingdings</vt:lpstr>
      <vt:lpstr>Tema de Office</vt:lpstr>
      <vt:lpstr>Presentación de PowerPoint</vt:lpstr>
      <vt:lpstr>Presentación de PowerPoint</vt:lpstr>
      <vt:lpstr>Presentación de PowerPoint</vt:lpstr>
      <vt:lpstr>¿Qué es la Contraloría Social?</vt:lpstr>
      <vt:lpstr>Presentación de PowerPoint</vt:lpstr>
      <vt:lpstr>Beneficios de la Contraloría Social</vt:lpstr>
      <vt:lpstr>Presentación de PowerPoint</vt:lpstr>
      <vt:lpstr>Objetivos</vt:lpstr>
      <vt:lpstr>Presentación de PowerPoint</vt:lpstr>
      <vt:lpstr>Documentos  de la Contraloría Social</vt:lpstr>
      <vt:lpstr>Esquema de Contraloría Social</vt:lpstr>
      <vt:lpstr>Objetivo Guía Operativa </vt:lpstr>
      <vt:lpstr>Reglas de Operación</vt:lpstr>
      <vt:lpstr>Propósito de la Capacitación</vt:lpstr>
      <vt:lpstr>Actividades de Difusión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Comités de Contraloría Social</vt:lpstr>
      <vt:lpstr>Presentación de PowerPoint</vt:lpstr>
      <vt:lpstr>Presentación de PowerPoint</vt:lpstr>
      <vt:lpstr>Presentación de PowerPoint</vt:lpstr>
      <vt:lpstr>Objetivo  Comité de Contraloría Social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Vinculaciòn</dc:creator>
  <cp:lastModifiedBy>Usuario</cp:lastModifiedBy>
  <cp:revision>51</cp:revision>
  <dcterms:created xsi:type="dcterms:W3CDTF">2019-08-06T16:36:08Z</dcterms:created>
  <dcterms:modified xsi:type="dcterms:W3CDTF">2023-11-29T20:00:12Z</dcterms:modified>
</cp:coreProperties>
</file>